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notesMasterIdLst>
    <p:notesMasterId r:id="rId31"/>
  </p:notesMasterIdLst>
  <p:handoutMasterIdLst>
    <p:handoutMasterId r:id="rId32"/>
  </p:handoutMasterIdLst>
  <p:sldIdLst>
    <p:sldId id="258" r:id="rId2"/>
    <p:sldId id="351" r:id="rId3"/>
    <p:sldId id="350" r:id="rId4"/>
    <p:sldId id="343" r:id="rId5"/>
    <p:sldId id="259" r:id="rId6"/>
    <p:sldId id="340" r:id="rId7"/>
    <p:sldId id="342" r:id="rId8"/>
    <p:sldId id="341" r:id="rId9"/>
    <p:sldId id="289" r:id="rId10"/>
    <p:sldId id="347" r:id="rId11"/>
    <p:sldId id="344" r:id="rId12"/>
    <p:sldId id="273" r:id="rId13"/>
    <p:sldId id="272" r:id="rId14"/>
    <p:sldId id="345" r:id="rId15"/>
    <p:sldId id="274" r:id="rId16"/>
    <p:sldId id="295" r:id="rId17"/>
    <p:sldId id="346" r:id="rId18"/>
    <p:sldId id="293" r:id="rId19"/>
    <p:sldId id="280" r:id="rId20"/>
    <p:sldId id="281" r:id="rId21"/>
    <p:sldId id="299" r:id="rId22"/>
    <p:sldId id="291" r:id="rId23"/>
    <p:sldId id="286" r:id="rId24"/>
    <p:sldId id="352" r:id="rId25"/>
    <p:sldId id="348" r:id="rId26"/>
    <p:sldId id="349" r:id="rId27"/>
    <p:sldId id="353" r:id="rId28"/>
    <p:sldId id="300" r:id="rId29"/>
    <p:sldId id="312" r:id="rId30"/>
  </p:sldIdLst>
  <p:sldSz cx="12192000" cy="6858000"/>
  <p:notesSz cx="10021888" cy="68881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 userDrawn="1">
          <p15:clr>
            <a:srgbClr val="A4A3A4"/>
          </p15:clr>
        </p15:guide>
        <p15:guide id="2" pos="302" userDrawn="1">
          <p15:clr>
            <a:srgbClr val="A4A3A4"/>
          </p15:clr>
        </p15:guide>
        <p15:guide id="3" pos="73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佐藤 圭" initials="佐藤"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F56E"/>
    <a:srgbClr val="F24F0E"/>
    <a:srgbClr val="EDB781"/>
    <a:srgbClr val="58B6C0"/>
    <a:srgbClr val="FFFB11"/>
    <a:srgbClr val="DED900"/>
    <a:srgbClr val="FCF600"/>
    <a:srgbClr val="F9C795"/>
    <a:srgbClr val="4FFF9F"/>
    <a:srgbClr val="F4A0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65" autoAdjust="0"/>
    <p:restoredTop sz="93469" autoAdjust="0"/>
  </p:normalViewPr>
  <p:slideViewPr>
    <p:cSldViewPr>
      <p:cViewPr>
        <p:scale>
          <a:sx n="104" d="100"/>
          <a:sy n="104" d="100"/>
        </p:scale>
        <p:origin x="856" y="528"/>
      </p:cViewPr>
      <p:guideLst>
        <p:guide orient="horz" pos="279"/>
        <p:guide pos="302"/>
        <p:guide pos="7378"/>
      </p:guideLst>
    </p:cSldViewPr>
  </p:slideViewPr>
  <p:outlineViewPr>
    <p:cViewPr>
      <p:scale>
        <a:sx n="25" d="100"/>
        <a:sy n="25" d="100"/>
      </p:scale>
      <p:origin x="0" y="0"/>
    </p:cViewPr>
    <p:sldLst>
      <p:sld r:id="rId1" collapse="1"/>
    </p:sldLst>
  </p:outlineViewPr>
  <p:notesTextViewPr>
    <p:cViewPr>
      <p:scale>
        <a:sx n="1" d="1"/>
        <a:sy n="1" d="1"/>
      </p:scale>
      <p:origin x="0" y="0"/>
    </p:cViewPr>
  </p:notesTextViewPr>
  <p:sorterViewPr>
    <p:cViewPr>
      <p:scale>
        <a:sx n="50" d="100"/>
        <a:sy n="50" d="100"/>
      </p:scale>
      <p:origin x="0" y="0"/>
    </p:cViewPr>
  </p:sorterViewPr>
  <p:notesViewPr>
    <p:cSldViewPr>
      <p:cViewPr varScale="1">
        <p:scale>
          <a:sx n="70" d="100"/>
          <a:sy n="70" d="100"/>
        </p:scale>
        <p:origin x="159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4343684" cy="345794"/>
          </a:xfrm>
          <a:prstGeom prst="rect">
            <a:avLst/>
          </a:prstGeom>
        </p:spPr>
        <p:txBody>
          <a:bodyPr vert="horz" lIns="93132" tIns="46566" rIns="93132" bIns="46566" rtlCol="0"/>
          <a:lstStyle>
            <a:lvl1pPr algn="l">
              <a:defRPr sz="1200"/>
            </a:lvl1pPr>
          </a:lstStyle>
          <a:p>
            <a:r>
              <a:rPr kumimoji="1" lang="ja-JP" altLang="en-US"/>
              <a:t>研究事例</a:t>
            </a:r>
          </a:p>
        </p:txBody>
      </p:sp>
      <p:sp>
        <p:nvSpPr>
          <p:cNvPr id="3" name="日付プレースホルダー 2"/>
          <p:cNvSpPr>
            <a:spLocks noGrp="1"/>
          </p:cNvSpPr>
          <p:nvPr>
            <p:ph type="dt" sz="quarter" idx="1"/>
          </p:nvPr>
        </p:nvSpPr>
        <p:spPr>
          <a:xfrm>
            <a:off x="5675842" y="0"/>
            <a:ext cx="4343683" cy="345794"/>
          </a:xfrm>
          <a:prstGeom prst="rect">
            <a:avLst/>
          </a:prstGeom>
        </p:spPr>
        <p:txBody>
          <a:bodyPr vert="horz" lIns="93132" tIns="46566" rIns="93132" bIns="46566" rtlCol="0"/>
          <a:lstStyle>
            <a:lvl1pPr algn="r">
              <a:defRPr sz="1200"/>
            </a:lvl1pPr>
          </a:lstStyle>
          <a:p>
            <a:fld id="{E97CC38C-1C8D-49FC-881E-38F5D57F9700}" type="datetimeFigureOut">
              <a:rPr kumimoji="1" lang="ja-JP" altLang="en-US" smtClean="0"/>
              <a:t>2023/10/12</a:t>
            </a:fld>
            <a:endParaRPr kumimoji="1" lang="ja-JP" altLang="en-US"/>
          </a:p>
        </p:txBody>
      </p:sp>
      <p:sp>
        <p:nvSpPr>
          <p:cNvPr id="4" name="フッター プレースホルダー 3"/>
          <p:cNvSpPr>
            <a:spLocks noGrp="1"/>
          </p:cNvSpPr>
          <p:nvPr>
            <p:ph type="ftr" sz="quarter" idx="2"/>
          </p:nvPr>
        </p:nvSpPr>
        <p:spPr>
          <a:xfrm>
            <a:off x="2" y="6542370"/>
            <a:ext cx="4343684" cy="345794"/>
          </a:xfrm>
          <a:prstGeom prst="rect">
            <a:avLst/>
          </a:prstGeom>
        </p:spPr>
        <p:txBody>
          <a:bodyPr vert="horz" lIns="93132" tIns="46566" rIns="93132" bIns="46566"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75842" y="6542370"/>
            <a:ext cx="4343683" cy="345794"/>
          </a:xfrm>
          <a:prstGeom prst="rect">
            <a:avLst/>
          </a:prstGeom>
        </p:spPr>
        <p:txBody>
          <a:bodyPr vert="horz" lIns="93132" tIns="46566" rIns="93132" bIns="46566" rtlCol="0" anchor="b"/>
          <a:lstStyle>
            <a:lvl1pPr algn="r">
              <a:defRPr sz="1200"/>
            </a:lvl1pPr>
          </a:lstStyle>
          <a:p>
            <a:fld id="{6B23DB6A-0C8F-4BFC-8472-9C2F9BBE7560}" type="slidenum">
              <a:rPr kumimoji="1" lang="ja-JP" altLang="en-US" smtClean="0"/>
              <a:t>‹#›</a:t>
            </a:fld>
            <a:endParaRPr kumimoji="1" lang="ja-JP" altLang="en-US"/>
          </a:p>
        </p:txBody>
      </p:sp>
    </p:spTree>
    <p:extLst>
      <p:ext uri="{BB962C8B-B14F-4D97-AF65-F5344CB8AC3E}">
        <p14:creationId xmlns:p14="http://schemas.microsoft.com/office/powerpoint/2010/main" val="36215154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342819" cy="345604"/>
          </a:xfrm>
          <a:prstGeom prst="rect">
            <a:avLst/>
          </a:prstGeom>
        </p:spPr>
        <p:txBody>
          <a:bodyPr vert="horz" lIns="93132" tIns="46566" rIns="93132" bIns="46566" rtlCol="0"/>
          <a:lstStyle>
            <a:lvl1pPr algn="l">
              <a:defRPr sz="1200"/>
            </a:lvl1pPr>
          </a:lstStyle>
          <a:p>
            <a:r>
              <a:rPr kumimoji="1" lang="ja-JP" altLang="en-US"/>
              <a:t>研究事例</a:t>
            </a:r>
          </a:p>
        </p:txBody>
      </p:sp>
      <p:sp>
        <p:nvSpPr>
          <p:cNvPr id="3" name="日付プレースホルダー 2"/>
          <p:cNvSpPr>
            <a:spLocks noGrp="1"/>
          </p:cNvSpPr>
          <p:nvPr>
            <p:ph type="dt" idx="1"/>
          </p:nvPr>
        </p:nvSpPr>
        <p:spPr>
          <a:xfrm>
            <a:off x="5676751" y="0"/>
            <a:ext cx="4342819" cy="345604"/>
          </a:xfrm>
          <a:prstGeom prst="rect">
            <a:avLst/>
          </a:prstGeom>
        </p:spPr>
        <p:txBody>
          <a:bodyPr vert="horz" lIns="93132" tIns="46566" rIns="93132" bIns="46566" rtlCol="0"/>
          <a:lstStyle>
            <a:lvl1pPr algn="r">
              <a:defRPr sz="1200"/>
            </a:lvl1pPr>
          </a:lstStyle>
          <a:p>
            <a:fld id="{36E3D8DC-95F4-4799-8BBB-71E5C92FEDA3}" type="datetimeFigureOut">
              <a:rPr kumimoji="1" lang="ja-JP" altLang="en-US" smtClean="0"/>
              <a:t>2023/10/12</a:t>
            </a:fld>
            <a:endParaRPr kumimoji="1" lang="ja-JP" altLang="en-US"/>
          </a:p>
        </p:txBody>
      </p:sp>
      <p:sp>
        <p:nvSpPr>
          <p:cNvPr id="4" name="スライド イメージ プレースホルダー 3"/>
          <p:cNvSpPr>
            <a:spLocks noGrp="1" noRot="1" noChangeAspect="1"/>
          </p:cNvSpPr>
          <p:nvPr>
            <p:ph type="sldImg" idx="2"/>
          </p:nvPr>
        </p:nvSpPr>
        <p:spPr>
          <a:xfrm>
            <a:off x="2946400" y="860425"/>
            <a:ext cx="4129088" cy="2324100"/>
          </a:xfrm>
          <a:prstGeom prst="rect">
            <a:avLst/>
          </a:prstGeom>
          <a:noFill/>
          <a:ln w="12700">
            <a:solidFill>
              <a:prstClr val="black"/>
            </a:solidFill>
          </a:ln>
        </p:spPr>
        <p:txBody>
          <a:bodyPr vert="horz" lIns="93132" tIns="46566" rIns="93132" bIns="46566" rtlCol="0" anchor="ctr"/>
          <a:lstStyle/>
          <a:p>
            <a:endParaRPr lang="ja-JP" altLang="en-US"/>
          </a:p>
        </p:txBody>
      </p:sp>
      <p:sp>
        <p:nvSpPr>
          <p:cNvPr id="5" name="ノート プレースホルダー 4"/>
          <p:cNvSpPr>
            <a:spLocks noGrp="1"/>
          </p:cNvSpPr>
          <p:nvPr>
            <p:ph type="body" sz="quarter" idx="3"/>
          </p:nvPr>
        </p:nvSpPr>
        <p:spPr>
          <a:xfrm>
            <a:off x="1002190" y="3314929"/>
            <a:ext cx="8017510" cy="2712215"/>
          </a:xfrm>
          <a:prstGeom prst="rect">
            <a:avLst/>
          </a:prstGeom>
        </p:spPr>
        <p:txBody>
          <a:bodyPr vert="horz" lIns="93132" tIns="46566" rIns="93132" bIns="4656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542561"/>
            <a:ext cx="4342819" cy="345603"/>
          </a:xfrm>
          <a:prstGeom prst="rect">
            <a:avLst/>
          </a:prstGeom>
        </p:spPr>
        <p:txBody>
          <a:bodyPr vert="horz" lIns="93132" tIns="46566" rIns="93132" bIns="4656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76751" y="6542561"/>
            <a:ext cx="4342819" cy="345603"/>
          </a:xfrm>
          <a:prstGeom prst="rect">
            <a:avLst/>
          </a:prstGeom>
        </p:spPr>
        <p:txBody>
          <a:bodyPr vert="horz" lIns="93132" tIns="46566" rIns="93132" bIns="46566" rtlCol="0" anchor="b"/>
          <a:lstStyle>
            <a:lvl1pPr algn="r">
              <a:defRPr sz="1200"/>
            </a:lvl1pPr>
          </a:lstStyle>
          <a:p>
            <a:fld id="{7858648A-B8A2-478F-9681-0E82C847A11D}" type="slidenum">
              <a:rPr kumimoji="1" lang="ja-JP" altLang="en-US" smtClean="0"/>
              <a:t>‹#›</a:t>
            </a:fld>
            <a:endParaRPr kumimoji="1" lang="ja-JP" altLang="en-US"/>
          </a:p>
        </p:txBody>
      </p:sp>
    </p:spTree>
    <p:extLst>
      <p:ext uri="{BB962C8B-B14F-4D97-AF65-F5344CB8AC3E}">
        <p14:creationId xmlns:p14="http://schemas.microsoft.com/office/powerpoint/2010/main" val="2678785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1</a:t>
            </a:fld>
            <a:endParaRPr kumimoji="1" lang="ja-JP" altLang="en-US"/>
          </a:p>
        </p:txBody>
      </p:sp>
    </p:spTree>
    <p:extLst>
      <p:ext uri="{BB962C8B-B14F-4D97-AF65-F5344CB8AC3E}">
        <p14:creationId xmlns:p14="http://schemas.microsoft.com/office/powerpoint/2010/main" val="2030363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ja-JP" altLang="en-US" sz="1200" dirty="0"/>
              <a:t>ブロックチェーンの分散台帳を利用した投票における集合知の構成という解説記事に引用されていた</a:t>
            </a:r>
            <a:br>
              <a:rPr kumimoji="1" lang="en-US" altLang="ja-JP" sz="1200" dirty="0"/>
            </a:br>
            <a:r>
              <a:rPr kumimoji="1" lang="ja-JP" altLang="en-US" sz="1200" dirty="0"/>
              <a:t>「</a:t>
            </a:r>
            <a:r>
              <a:rPr kumimoji="1" lang="en-US" altLang="ja-JP" sz="1200" dirty="0"/>
              <a:t>Secure Electronic Voting</a:t>
            </a:r>
            <a:r>
              <a:rPr kumimoji="1" lang="ja-JP" altLang="en-US" sz="1200" dirty="0"/>
              <a:t>」 の</a:t>
            </a:r>
            <a:r>
              <a:rPr kumimoji="1" lang="en-US" altLang="ja-JP" sz="1200" dirty="0"/>
              <a:t>12 </a:t>
            </a:r>
            <a:r>
              <a:rPr kumimoji="1" lang="ja-JP" altLang="en-US" sz="1200" dirty="0"/>
              <a:t>項目の理想的な電子投票システムの要件から表に示した</a:t>
            </a:r>
            <a:r>
              <a:rPr kumimoji="1" lang="en-US" altLang="ja-JP" sz="1200" dirty="0"/>
              <a:t>5</a:t>
            </a:r>
            <a:r>
              <a:rPr kumimoji="1" lang="ja-JP" altLang="en-US" sz="1200" dirty="0"/>
              <a:t>項目を抜き出して検証を行いました。</a:t>
            </a:r>
            <a:endParaRPr kumimoji="1" lang="en-US" altLang="ja-JP" sz="1200" dirty="0"/>
          </a:p>
          <a:p>
            <a:r>
              <a:rPr kumimoji="1" lang="ja-JP" altLang="en-US" sz="1200" dirty="0"/>
              <a:t>今回は投票内容の改変不能性と個人の投票内容と方法の秘匿性について説明します。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17</a:t>
            </a:fld>
            <a:endParaRPr kumimoji="1" lang="ja-JP" altLang="en-US"/>
          </a:p>
        </p:txBody>
      </p:sp>
    </p:spTree>
    <p:extLst>
      <p:ext uri="{BB962C8B-B14F-4D97-AF65-F5344CB8AC3E}">
        <p14:creationId xmlns:p14="http://schemas.microsoft.com/office/powerpoint/2010/main" val="2205102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検証環境について紹介します。</a:t>
            </a:r>
            <a:endParaRPr kumimoji="1" lang="en-US" altLang="ja-JP" dirty="0"/>
          </a:p>
          <a:p>
            <a:r>
              <a:rPr kumimoji="1" lang="ja-JP" altLang="en-US" dirty="0"/>
              <a:t>ホスト</a:t>
            </a:r>
            <a:r>
              <a:rPr kumimoji="1" lang="en-US" altLang="ja-JP" dirty="0"/>
              <a:t>OS</a:t>
            </a:r>
            <a:r>
              <a:rPr kumimoji="1" lang="ja-JP" altLang="en-US" dirty="0"/>
              <a:t>と仮想環境</a:t>
            </a:r>
            <a:r>
              <a:rPr kumimoji="1" lang="en-US" altLang="ja-JP" dirty="0"/>
              <a:t>2</a:t>
            </a:r>
            <a:r>
              <a:rPr kumimoji="1" lang="ja-JP" altLang="en-US" dirty="0"/>
              <a:t>つを構築してそれぞれ役割を与えて検証を行いました。</a:t>
            </a:r>
            <a:endParaRPr kumimoji="1" lang="en-US" altLang="ja-JP" dirty="0"/>
          </a:p>
          <a:p>
            <a:r>
              <a:rPr kumimoji="1" lang="ja-JP" altLang="en-US" dirty="0"/>
              <a:t>ホスト</a:t>
            </a:r>
            <a:r>
              <a:rPr kumimoji="1" lang="en-US" altLang="ja-JP" dirty="0"/>
              <a:t>OS</a:t>
            </a:r>
            <a:r>
              <a:rPr kumimoji="1" lang="ja-JP" altLang="en-US" dirty="0"/>
              <a:t>は投票者、仮想マシン</a:t>
            </a:r>
            <a:r>
              <a:rPr kumimoji="1" lang="en-US" altLang="ja-JP" dirty="0"/>
              <a:t>1</a:t>
            </a:r>
            <a:r>
              <a:rPr kumimoji="1" lang="ja-JP" altLang="en-US" dirty="0"/>
              <a:t>は選挙管理者、仮想マシン</a:t>
            </a:r>
            <a:r>
              <a:rPr kumimoji="1" lang="en-US" altLang="ja-JP" dirty="0"/>
              <a:t>2</a:t>
            </a:r>
            <a:r>
              <a:rPr kumimoji="1" lang="ja-JP" altLang="en-US" dirty="0"/>
              <a:t>はサーバの役割を持っています。</a:t>
            </a:r>
            <a:endParaRPr kumimoji="1" lang="en-US" altLang="ja-JP" dirty="0"/>
          </a:p>
          <a:p>
            <a:r>
              <a:rPr kumimoji="1" lang="ja-JP" altLang="en-US" dirty="0"/>
              <a:t>投票者の</a:t>
            </a:r>
            <a:r>
              <a:rPr kumimoji="1" lang="en-US" altLang="ja-JP" dirty="0"/>
              <a:t>OS</a:t>
            </a:r>
            <a:r>
              <a:rPr kumimoji="1" lang="ja-JP" altLang="en-US" dirty="0"/>
              <a:t>は</a:t>
            </a:r>
            <a:r>
              <a:rPr kumimoji="1" lang="en-US" altLang="ja-JP" dirty="0"/>
              <a:t>Windows 10 Home</a:t>
            </a:r>
            <a:r>
              <a:rPr kumimoji="1" lang="ja-JP" altLang="en-US" dirty="0"/>
              <a:t>、</a:t>
            </a:r>
            <a:r>
              <a:rPr kumimoji="1" lang="en-US" altLang="ja-JP" dirty="0"/>
              <a:t>IP</a:t>
            </a:r>
            <a:r>
              <a:rPr kumimoji="1" lang="ja-JP" altLang="en-US" dirty="0"/>
              <a:t>アドレスは　</a:t>
            </a:r>
            <a:r>
              <a:rPr kumimoji="1" lang="en-US" altLang="ja-JP" dirty="0"/>
              <a:t>10.0.0.1</a:t>
            </a:r>
            <a:r>
              <a:rPr kumimoji="1" lang="ja-JP" altLang="en-US" dirty="0"/>
              <a:t>、ブラウザは</a:t>
            </a:r>
            <a:r>
              <a:rPr kumimoji="1" lang="en-US" altLang="ja-JP" dirty="0"/>
              <a:t>Google Chrome</a:t>
            </a:r>
            <a:r>
              <a:rPr kumimoji="1" lang="ja-JP" altLang="en-US" dirty="0"/>
              <a:t>を使っています。</a:t>
            </a:r>
            <a:endParaRPr kumimoji="1" lang="en-US" altLang="ja-JP" dirty="0"/>
          </a:p>
          <a:p>
            <a:r>
              <a:rPr kumimoji="1" lang="ja-JP" altLang="en-US" dirty="0"/>
              <a:t>選挙管理者の</a:t>
            </a:r>
            <a:r>
              <a:rPr kumimoji="1" lang="en-US" altLang="ja-JP" dirty="0"/>
              <a:t>OS </a:t>
            </a:r>
            <a:r>
              <a:rPr kumimoji="1" lang="ja-JP" altLang="en-US" dirty="0"/>
              <a:t>は</a:t>
            </a:r>
            <a:r>
              <a:rPr kumimoji="1" lang="en-US" altLang="ja-JP" dirty="0"/>
              <a:t>Windows 10 Pro </a:t>
            </a:r>
            <a:r>
              <a:rPr kumimoji="1" lang="ja-JP" altLang="en-US" dirty="0"/>
              <a:t>、</a:t>
            </a:r>
            <a:r>
              <a:rPr kumimoji="1" lang="en-US" altLang="ja-JP" dirty="0"/>
              <a:t>IP</a:t>
            </a:r>
            <a:r>
              <a:rPr kumimoji="1" lang="ja-JP" altLang="en-US" dirty="0"/>
              <a:t>アドレスは</a:t>
            </a:r>
            <a:r>
              <a:rPr kumimoji="1" lang="en-US" altLang="ja-JP" dirty="0"/>
              <a:t> 10.0.0.106</a:t>
            </a:r>
            <a:r>
              <a:rPr kumimoji="1" lang="ja-JP" altLang="en-US" dirty="0"/>
              <a:t>、</a:t>
            </a:r>
            <a:r>
              <a:rPr kumimoji="1" lang="en-US" altLang="ja-JP" dirty="0"/>
              <a:t>PowerShell</a:t>
            </a:r>
            <a:r>
              <a:rPr kumimoji="1" lang="ja-JP" altLang="en-US" dirty="0"/>
              <a:t>のバージョンは</a:t>
            </a:r>
            <a:r>
              <a:rPr lang="en-US" altLang="ja-JP" dirty="0"/>
              <a:t>5.1 </a:t>
            </a:r>
            <a:r>
              <a:rPr lang="ja-JP" altLang="en-US" dirty="0"/>
              <a:t>です。</a:t>
            </a:r>
            <a:endParaRPr lang="en-US" altLang="ja-JP" dirty="0"/>
          </a:p>
          <a:p>
            <a:r>
              <a:rPr lang="ja-JP" altLang="en-US" dirty="0"/>
              <a:t>外部サーバの</a:t>
            </a:r>
            <a:r>
              <a:rPr lang="en-US" altLang="ja-JP" dirty="0"/>
              <a:t>OS</a:t>
            </a:r>
            <a:r>
              <a:rPr lang="ja-JP" altLang="en-US" dirty="0"/>
              <a:t>は</a:t>
            </a:r>
            <a:r>
              <a:rPr lang="en-US" altLang="ja-JP" dirty="0"/>
              <a:t>Kali Linux </a:t>
            </a:r>
            <a:r>
              <a:rPr lang="ja-JP" altLang="en-US" dirty="0"/>
              <a:t>、</a:t>
            </a:r>
            <a:r>
              <a:rPr lang="en-US" altLang="ja-JP" dirty="0"/>
              <a:t>IP</a:t>
            </a:r>
            <a:r>
              <a:rPr lang="ja-JP" altLang="en-US" dirty="0"/>
              <a:t>アドレスは </a:t>
            </a:r>
            <a:r>
              <a:rPr lang="en-US" altLang="ja-JP" dirty="0"/>
              <a:t>10.0.0.2</a:t>
            </a:r>
            <a:r>
              <a:rPr lang="ja-JP" altLang="en-US" dirty="0"/>
              <a:t>、</a:t>
            </a:r>
            <a:r>
              <a:rPr lang="en-US" altLang="ja-JP" dirty="0"/>
              <a:t>web</a:t>
            </a:r>
            <a:r>
              <a:rPr lang="ja-JP" altLang="en-US" dirty="0"/>
              <a:t>サーバは</a:t>
            </a:r>
            <a:r>
              <a:rPr lang="en-US" altLang="ja-JP" dirty="0"/>
              <a:t>Apache2 2.4.46</a:t>
            </a:r>
            <a:r>
              <a:rPr lang="ja-JP" altLang="en-US" dirty="0"/>
              <a:t>　です。</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18</a:t>
            </a:fld>
            <a:endParaRPr kumimoji="1" lang="ja-JP" altLang="en-US"/>
          </a:p>
        </p:txBody>
      </p:sp>
    </p:spTree>
    <p:extLst>
      <p:ext uri="{BB962C8B-B14F-4D97-AF65-F5344CB8AC3E}">
        <p14:creationId xmlns:p14="http://schemas.microsoft.com/office/powerpoint/2010/main" val="3585366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投票内容の改変不能性の検証について説明します。</a:t>
            </a:r>
            <a:endParaRPr kumimoji="1" lang="en-US" altLang="ja-JP" dirty="0"/>
          </a:p>
          <a:p>
            <a:r>
              <a:rPr kumimoji="1" lang="ja-JP" altLang="en-US" dirty="0"/>
              <a:t>投票者が候補者「佐藤」へ投票後に、送信された投票内容を「鈴木」に改ざんし、集計結果に変化があるのかを調べました。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19</a:t>
            </a:fld>
            <a:endParaRPr kumimoji="1" lang="ja-JP" altLang="en-US"/>
          </a:p>
        </p:txBody>
      </p:sp>
    </p:spTree>
    <p:extLst>
      <p:ext uri="{BB962C8B-B14F-4D97-AF65-F5344CB8AC3E}">
        <p14:creationId xmlns:p14="http://schemas.microsoft.com/office/powerpoint/2010/main" val="1353383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左の図は選挙管理者の</a:t>
            </a:r>
            <a:r>
              <a:rPr kumimoji="1" lang="en-US" altLang="ja-JP" dirty="0"/>
              <a:t>PC</a:t>
            </a:r>
            <a:r>
              <a:rPr kumimoji="1" lang="ja-JP" altLang="en-US" dirty="0"/>
              <a:t>上のメモリ内に投票された「佐藤」を「鈴木」に改ざんしている様子です。</a:t>
            </a:r>
            <a:endParaRPr kumimoji="1" lang="en-US" altLang="ja-JP" dirty="0"/>
          </a:p>
          <a:p>
            <a:r>
              <a:rPr kumimoji="1" lang="ja-JP" altLang="en-US" dirty="0"/>
              <a:t>投票された候補者は</a:t>
            </a:r>
            <a:r>
              <a:rPr kumimoji="1" lang="en-US" altLang="ja-JP" dirty="0"/>
              <a:t>URL</a:t>
            </a:r>
            <a:r>
              <a:rPr kumimoji="1" lang="ja-JP" altLang="en-US" dirty="0"/>
              <a:t>エンコードされているため、鈴木を</a:t>
            </a:r>
            <a:r>
              <a:rPr kumimoji="1" lang="en-US" altLang="ja-JP" dirty="0"/>
              <a:t>URL</a:t>
            </a:r>
            <a:r>
              <a:rPr kumimoji="1" lang="ja-JP" altLang="en-US" dirty="0"/>
              <a:t>デコードして上書きを行いました。</a:t>
            </a:r>
            <a:endParaRPr kumimoji="1" lang="en-US" altLang="ja-JP" dirty="0"/>
          </a:p>
          <a:p>
            <a:r>
              <a:rPr kumimoji="1" lang="ja-JP" altLang="en-US" dirty="0"/>
              <a:t>結果としては、集計結果に変化が見られませんでした。</a:t>
            </a:r>
            <a:endParaRPr kumimoji="1" lang="en-US" altLang="ja-JP" dirty="0"/>
          </a:p>
          <a:p>
            <a:r>
              <a:rPr kumimoji="1" lang="ja-JP" altLang="en-US" dirty="0"/>
              <a:t>考察としては、投票後に改変を行っても、すでに得票処理が行われてしまい、投票結果に反映されなかったためと考えました。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20</a:t>
            </a:fld>
            <a:endParaRPr kumimoji="1" lang="ja-JP" altLang="en-US"/>
          </a:p>
        </p:txBody>
      </p:sp>
    </p:spTree>
    <p:extLst>
      <p:ext uri="{BB962C8B-B14F-4D97-AF65-F5344CB8AC3E}">
        <p14:creationId xmlns:p14="http://schemas.microsoft.com/office/powerpoint/2010/main" val="203630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個人の投票内容と方法の秘匿性の検証について説明を行います。</a:t>
            </a:r>
            <a:endParaRPr kumimoji="1" lang="en-US" altLang="ja-JP" dirty="0"/>
          </a:p>
          <a:p>
            <a:r>
              <a:rPr kumimoji="1" lang="ja-JP" altLang="en-US" dirty="0"/>
              <a:t>選挙管理者は投票者に対してパスワードを付与する作業を行っているため、パスワードから投票者を判断することができます。</a:t>
            </a:r>
            <a:endParaRPr kumimoji="1" lang="en-US" altLang="ja-JP" dirty="0"/>
          </a:p>
          <a:p>
            <a:r>
              <a:rPr lang="ja-JP" altLang="en-US" dirty="0"/>
              <a:t>投票者のパスワード送信時と投票時の</a:t>
            </a:r>
            <a:r>
              <a:rPr lang="en-US" altLang="ja-JP" dirty="0"/>
              <a:t>2</a:t>
            </a:r>
            <a:r>
              <a:rPr lang="ja-JP" altLang="en-US" dirty="0"/>
              <a:t>つのデータを比較・分析することで投票者とその投票先の特定を試みました。</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21</a:t>
            </a:fld>
            <a:endParaRPr kumimoji="1" lang="ja-JP" altLang="en-US"/>
          </a:p>
        </p:txBody>
      </p:sp>
    </p:spTree>
    <p:extLst>
      <p:ext uri="{BB962C8B-B14F-4D97-AF65-F5344CB8AC3E}">
        <p14:creationId xmlns:p14="http://schemas.microsoft.com/office/powerpoint/2010/main" val="2280498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左の図はパスワード送信時のデータで、右の図が投票時のデータです</a:t>
            </a:r>
            <a:endParaRPr kumimoji="1" lang="en-US" altLang="ja-JP" dirty="0"/>
          </a:p>
          <a:p>
            <a:r>
              <a:rPr kumimoji="1" lang="ja-JP" altLang="en-US" dirty="0"/>
              <a:t>左と右の両方の画面上部に</a:t>
            </a:r>
            <a:r>
              <a:rPr kumimoji="1" lang="en-US" altLang="ja-JP" dirty="0"/>
              <a:t>http</a:t>
            </a:r>
            <a:r>
              <a:rPr kumimoji="1" lang="ja-JP" altLang="en-US" dirty="0"/>
              <a:t>リクエストヘッダと思われる文字列が並んでいます。</a:t>
            </a:r>
            <a:endParaRPr kumimoji="1" lang="en-US" altLang="ja-JP" dirty="0"/>
          </a:p>
          <a:p>
            <a:r>
              <a:rPr kumimoji="1" lang="ja-JP" altLang="en-US" dirty="0"/>
              <a:t>送信先の選挙管理者の</a:t>
            </a:r>
            <a:r>
              <a:rPr kumimoji="1" lang="en-US" altLang="ja-JP" dirty="0"/>
              <a:t>IP</a:t>
            </a:r>
            <a:r>
              <a:rPr kumimoji="1" lang="ja-JP" altLang="en-US" dirty="0"/>
              <a:t>アドレスとページ名が含まれていることがわかります。</a:t>
            </a:r>
            <a:endParaRPr kumimoji="1" lang="en-US" altLang="ja-JP" dirty="0"/>
          </a:p>
          <a:p>
            <a:r>
              <a:rPr kumimoji="1" lang="ja-JP" altLang="en-US" dirty="0"/>
              <a:t>しかし、投票者とその投票先の特定につながる情報を見つけることができませんでした。</a:t>
            </a:r>
            <a:endParaRPr kumimoji="1" lang="en-US" altLang="ja-JP" dirty="0"/>
          </a:p>
          <a:p>
            <a:r>
              <a:rPr kumimoji="1" lang="ja-JP" altLang="en-US" dirty="0"/>
              <a:t>考察としては投票者と投票先を特定するためには送信元の</a:t>
            </a:r>
            <a:r>
              <a:rPr kumimoji="1" lang="en-US" altLang="ja-JP" dirty="0"/>
              <a:t>IP</a:t>
            </a:r>
            <a:r>
              <a:rPr kumimoji="1" lang="ja-JP" altLang="en-US" dirty="0"/>
              <a:t>アドレスが必要であると考えました。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22</a:t>
            </a:fld>
            <a:endParaRPr kumimoji="1" lang="ja-JP" altLang="en-US"/>
          </a:p>
        </p:txBody>
      </p:sp>
    </p:spTree>
    <p:extLst>
      <p:ext uri="{BB962C8B-B14F-4D97-AF65-F5344CB8AC3E}">
        <p14:creationId xmlns:p14="http://schemas.microsoft.com/office/powerpoint/2010/main" val="396569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 </a:t>
            </a:r>
            <a:r>
              <a:rPr lang="ja-JP" altLang="en-US" dirty="0"/>
              <a:t>ファイルレスマルウェアの</a:t>
            </a:r>
            <a:r>
              <a:rPr kumimoji="1" lang="ja-JP" altLang="en-US" dirty="0"/>
              <a:t>特徴と仕組みを善用する電子投票システムを提案しました。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lang="ja-JP" altLang="en-US" dirty="0"/>
              <a:t>理想的な電子投票システムの要件の</a:t>
            </a:r>
            <a:r>
              <a:rPr lang="en-US" altLang="ja-JP" dirty="0"/>
              <a:t>5</a:t>
            </a:r>
            <a:r>
              <a:rPr lang="ja-JP" altLang="en-US" dirty="0"/>
              <a:t>項目について検証し、満たすことを確認しました</a:t>
            </a:r>
            <a:endParaRPr lang="en-US" altLang="ja-JP" dirty="0"/>
          </a:p>
          <a:p>
            <a:endParaRPr kumimoji="1" lang="en-US" altLang="ja-JP" dirty="0"/>
          </a:p>
          <a:p>
            <a:r>
              <a:rPr kumimoji="1" lang="ja-JP" altLang="en-US" dirty="0"/>
              <a:t>課題としては、現状の投票システムでは、パプリックファイアウォールをオフにしなければならないため、選挙管理者の</a:t>
            </a:r>
            <a:r>
              <a:rPr kumimoji="1" lang="en-US" altLang="ja-JP" dirty="0"/>
              <a:t>PC</a:t>
            </a:r>
            <a:r>
              <a:rPr kumimoji="1" lang="ja-JP" altLang="en-US" dirty="0"/>
              <a:t>のセキュリティが脆弱になってしまう点や</a:t>
            </a:r>
            <a:endParaRPr kumimoji="1" lang="en-US" altLang="ja-JP" dirty="0"/>
          </a:p>
          <a:p>
            <a:r>
              <a:rPr kumimoji="1" lang="ja-JP" altLang="en-US" dirty="0"/>
              <a:t>ダウンローダを書き換えることで投票システムではなくマルウェアをダウンロードさせられてしてしまう可能性があります。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23</a:t>
            </a:fld>
            <a:endParaRPr kumimoji="1" lang="ja-JP" altLang="en-US"/>
          </a:p>
        </p:txBody>
      </p:sp>
    </p:spTree>
    <p:extLst>
      <p:ext uri="{BB962C8B-B14F-4D97-AF65-F5344CB8AC3E}">
        <p14:creationId xmlns:p14="http://schemas.microsoft.com/office/powerpoint/2010/main" val="88926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24</a:t>
            </a:fld>
            <a:endParaRPr kumimoji="1" lang="ja-JP" altLang="en-US"/>
          </a:p>
        </p:txBody>
      </p:sp>
    </p:spTree>
    <p:extLst>
      <p:ext uri="{BB962C8B-B14F-4D97-AF65-F5344CB8AC3E}">
        <p14:creationId xmlns:p14="http://schemas.microsoft.com/office/powerpoint/2010/main" val="2647188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25</a:t>
            </a:fld>
            <a:endParaRPr kumimoji="1" lang="ja-JP" altLang="en-US"/>
          </a:p>
        </p:txBody>
      </p:sp>
    </p:spTree>
    <p:extLst>
      <p:ext uri="{BB962C8B-B14F-4D97-AF65-F5344CB8AC3E}">
        <p14:creationId xmlns:p14="http://schemas.microsoft.com/office/powerpoint/2010/main" val="370734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26</a:t>
            </a:fld>
            <a:endParaRPr kumimoji="1" lang="ja-JP" altLang="en-US"/>
          </a:p>
        </p:txBody>
      </p:sp>
    </p:spTree>
    <p:extLst>
      <p:ext uri="{BB962C8B-B14F-4D97-AF65-F5344CB8AC3E}">
        <p14:creationId xmlns:p14="http://schemas.microsoft.com/office/powerpoint/2010/main" val="19106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4</a:t>
            </a:fld>
            <a:endParaRPr kumimoji="1" lang="ja-JP" altLang="en-US"/>
          </a:p>
        </p:txBody>
      </p:sp>
    </p:spTree>
    <p:extLst>
      <p:ext uri="{BB962C8B-B14F-4D97-AF65-F5344CB8AC3E}">
        <p14:creationId xmlns:p14="http://schemas.microsoft.com/office/powerpoint/2010/main" val="3383582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27</a:t>
            </a:fld>
            <a:endParaRPr kumimoji="1" lang="ja-JP" altLang="en-US"/>
          </a:p>
        </p:txBody>
      </p:sp>
    </p:spTree>
    <p:extLst>
      <p:ext uri="{BB962C8B-B14F-4D97-AF65-F5344CB8AC3E}">
        <p14:creationId xmlns:p14="http://schemas.microsoft.com/office/powerpoint/2010/main" val="2031201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28</a:t>
            </a:fld>
            <a:endParaRPr kumimoji="1" lang="ja-JP" altLang="en-US"/>
          </a:p>
        </p:txBody>
      </p:sp>
    </p:spTree>
    <p:extLst>
      <p:ext uri="{BB962C8B-B14F-4D97-AF65-F5344CB8AC3E}">
        <p14:creationId xmlns:p14="http://schemas.microsoft.com/office/powerpoint/2010/main" val="856814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29</a:t>
            </a:fld>
            <a:endParaRPr kumimoji="1" lang="ja-JP" altLang="en-US"/>
          </a:p>
        </p:txBody>
      </p:sp>
    </p:spTree>
    <p:extLst>
      <p:ext uri="{BB962C8B-B14F-4D97-AF65-F5344CB8AC3E}">
        <p14:creationId xmlns:p14="http://schemas.microsoft.com/office/powerpoint/2010/main" val="163004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46400" y="860425"/>
            <a:ext cx="4129088" cy="2324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58648A-B8A2-478F-9681-0E82C847A11D}" type="slidenum">
              <a:rPr kumimoji="1" lang="ja-JP" altLang="en-US" smtClean="0"/>
              <a:t>9</a:t>
            </a:fld>
            <a:endParaRPr kumimoji="1" lang="ja-JP" altLang="en-US"/>
          </a:p>
        </p:txBody>
      </p:sp>
    </p:spTree>
    <p:extLst>
      <p:ext uri="{BB962C8B-B14F-4D97-AF65-F5344CB8AC3E}">
        <p14:creationId xmlns:p14="http://schemas.microsoft.com/office/powerpoint/2010/main" val="2768792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現在、ファイルレスマルウェアと呼ばれるサイバー攻撃の被害が増加しています。</a:t>
            </a:r>
            <a:endParaRPr kumimoji="1" lang="en-US" altLang="ja-JP" dirty="0"/>
          </a:p>
          <a:p>
            <a:r>
              <a:rPr kumimoji="1" lang="ja-JP" altLang="en-US" dirty="0"/>
              <a:t>ファイルレスマルウェアはウィルス対策ソフトの検知を逃れるために他のマルウェアとは異なる特徴を持っています。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11</a:t>
            </a:fld>
            <a:endParaRPr kumimoji="1" lang="ja-JP" altLang="en-US"/>
          </a:p>
        </p:txBody>
      </p:sp>
    </p:spTree>
    <p:extLst>
      <p:ext uri="{BB962C8B-B14F-4D97-AF65-F5344CB8AC3E}">
        <p14:creationId xmlns:p14="http://schemas.microsoft.com/office/powerpoint/2010/main" val="3410267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ファイルレスマルウェアは、</a:t>
            </a:r>
            <a:r>
              <a:rPr kumimoji="1" lang="en-US" altLang="ja-JP" dirty="0"/>
              <a:t>OS</a:t>
            </a:r>
            <a:r>
              <a:rPr kumimoji="1" lang="ja-JP" altLang="en-US" dirty="0"/>
              <a:t>に標準搭載されている機能を利用する、マルウェアをメモリ上に呼び出して実行する、実行ファイルを持たない、ソースコードの難読化が容易の</a:t>
            </a:r>
            <a:r>
              <a:rPr kumimoji="1" lang="en-US" altLang="ja-JP" dirty="0"/>
              <a:t>4</a:t>
            </a:r>
            <a:r>
              <a:rPr kumimoji="1" lang="ja-JP" altLang="en-US" dirty="0"/>
              <a:t>つの特徴を持っています。</a:t>
            </a:r>
            <a:endParaRPr kumimoji="1" lang="en-US" altLang="ja-JP" dirty="0"/>
          </a:p>
          <a:p>
            <a:r>
              <a:rPr kumimoji="1" lang="ja-JP" altLang="en-US" dirty="0"/>
              <a:t>以上の特徴によってウィルス対策ソフトによる検知を逃れることができます。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12</a:t>
            </a:fld>
            <a:endParaRPr kumimoji="1" lang="ja-JP" altLang="en-US"/>
          </a:p>
        </p:txBody>
      </p:sp>
    </p:spTree>
    <p:extLst>
      <p:ext uri="{BB962C8B-B14F-4D97-AF65-F5344CB8AC3E}">
        <p14:creationId xmlns:p14="http://schemas.microsoft.com/office/powerpoint/2010/main" val="200765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ファイルレスマルウェアは</a:t>
            </a:r>
            <a:r>
              <a:rPr kumimoji="1" lang="en-US" altLang="ja-JP" dirty="0"/>
              <a:t>4</a:t>
            </a:r>
            <a:r>
              <a:rPr kumimoji="1" lang="ja-JP" altLang="en-US" dirty="0"/>
              <a:t>段階で攻撃を行います。</a:t>
            </a:r>
            <a:endParaRPr kumimoji="1" lang="en-US" altLang="ja-JP" dirty="0"/>
          </a:p>
          <a:p>
            <a:r>
              <a:rPr kumimoji="1" lang="en-US" altLang="ja-JP" dirty="0"/>
              <a:t>1</a:t>
            </a:r>
            <a:r>
              <a:rPr kumimoji="1" lang="ja-JP" altLang="en-US" dirty="0"/>
              <a:t>段階目は攻撃者がマルウェア本体を呼び出すスクリプトが含まれた添付ファイル付きメールを送信します。</a:t>
            </a:r>
            <a:endParaRPr kumimoji="1" lang="en-US" altLang="ja-JP" dirty="0"/>
          </a:p>
          <a:p>
            <a:r>
              <a:rPr kumimoji="1" lang="en-US" altLang="ja-JP" dirty="0"/>
              <a:t>2</a:t>
            </a:r>
            <a:r>
              <a:rPr kumimoji="1" lang="ja-JP" altLang="en-US" dirty="0"/>
              <a:t>段階目はターゲットが</a:t>
            </a:r>
            <a:r>
              <a:rPr lang="ja-JP" altLang="en-US" sz="1200" dirty="0"/>
              <a:t>添付ファイルを開くことで感染が始まります。</a:t>
            </a:r>
            <a:endParaRPr lang="en-US" altLang="ja-JP" sz="1200" dirty="0"/>
          </a:p>
          <a:p>
            <a:r>
              <a:rPr kumimoji="1" lang="en-US" altLang="ja-JP" sz="1200" dirty="0"/>
              <a:t>3</a:t>
            </a:r>
            <a:r>
              <a:rPr kumimoji="1" lang="ja-JP" altLang="en-US" sz="1200" dirty="0"/>
              <a:t>段階目は感染後、外部の</a:t>
            </a:r>
            <a:r>
              <a:rPr kumimoji="1" lang="en-US" altLang="ja-JP" sz="1200" dirty="0"/>
              <a:t>C&amp;C</a:t>
            </a:r>
            <a:r>
              <a:rPr kumimoji="1" lang="ja-JP" altLang="en-US" sz="1200" dirty="0"/>
              <a:t>サーバに接続します。</a:t>
            </a:r>
            <a:endParaRPr kumimoji="1" lang="en-US" altLang="ja-JP" sz="1200" dirty="0"/>
          </a:p>
          <a:p>
            <a:r>
              <a:rPr kumimoji="1" lang="en-US" altLang="ja-JP" sz="1200" dirty="0"/>
              <a:t>4</a:t>
            </a:r>
            <a:r>
              <a:rPr kumimoji="1" lang="ja-JP" altLang="en-US" sz="1200" dirty="0"/>
              <a:t>段階目は様々なマルウェアをダウンロード・実行を行います。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13</a:t>
            </a:fld>
            <a:endParaRPr kumimoji="1" lang="ja-JP" altLang="en-US"/>
          </a:p>
        </p:txBody>
      </p:sp>
    </p:spTree>
    <p:extLst>
      <p:ext uri="{BB962C8B-B14F-4D97-AF65-F5344CB8AC3E}">
        <p14:creationId xmlns:p14="http://schemas.microsoft.com/office/powerpoint/2010/main" val="356837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ファイルレスマルウェアの持つウィルス対策ソフトに対しての「秘匿性」の特徴を既存の情報システムに善用できないか考えました。</a:t>
            </a:r>
            <a:endParaRPr kumimoji="1" lang="en-US" altLang="ja-JP" dirty="0"/>
          </a:p>
          <a:p>
            <a:r>
              <a:rPr kumimoji="1" lang="ja-JP" altLang="en-US" dirty="0"/>
              <a:t>そこで、情報システムの中でも秘匿性が求められる電子投票システムにファイルレスマルウェアの特徴を善用して開発と検証を行いました。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14</a:t>
            </a:fld>
            <a:endParaRPr kumimoji="1" lang="ja-JP" altLang="en-US"/>
          </a:p>
        </p:txBody>
      </p:sp>
    </p:spTree>
    <p:extLst>
      <p:ext uri="{BB962C8B-B14F-4D97-AF65-F5344CB8AC3E}">
        <p14:creationId xmlns:p14="http://schemas.microsoft.com/office/powerpoint/2010/main" val="325976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提案する投票システムの流れを説明する前に用語について説明をします</a:t>
            </a:r>
            <a:endParaRPr kumimoji="1" lang="en-US" altLang="ja-JP" dirty="0"/>
          </a:p>
          <a:p>
            <a:r>
              <a:rPr kumimoji="1" lang="ja-JP" altLang="en-US" dirty="0"/>
              <a:t>投票システムは投票システム本体のソースコードを指します。</a:t>
            </a:r>
            <a:endParaRPr kumimoji="1" lang="en-US" altLang="ja-JP" dirty="0"/>
          </a:p>
          <a:p>
            <a:r>
              <a:rPr kumimoji="1" lang="ja-JP" altLang="en-US" dirty="0"/>
              <a:t>ダウンローダは投票システムを外部のサーバからダウンロードして実行するものです。</a:t>
            </a:r>
            <a:endParaRPr kumimoji="1" lang="en-US" altLang="ja-JP" dirty="0"/>
          </a:p>
          <a:p>
            <a:r>
              <a:rPr kumimoji="1" lang="ja-JP" altLang="en-US" dirty="0"/>
              <a:t>選挙管理者は選挙開始時に投票システムを実行し、選挙タイトルや候補者名、選挙人数を入力し、投票用</a:t>
            </a:r>
            <a:r>
              <a:rPr kumimoji="1" lang="en-US" altLang="ja-JP" dirty="0"/>
              <a:t>URL</a:t>
            </a:r>
            <a:r>
              <a:rPr kumimoji="1" lang="ja-JP" altLang="en-US" dirty="0"/>
              <a:t>とパスワード配布を行います。</a:t>
            </a:r>
            <a:endParaRPr kumimoji="1" lang="en-US" altLang="ja-JP" dirty="0"/>
          </a:p>
          <a:p>
            <a:endParaRPr kumimoji="1" lang="en-US" altLang="ja-JP" dirty="0"/>
          </a:p>
          <a:p>
            <a:r>
              <a:rPr kumimoji="1" lang="ja-JP" altLang="en-US" dirty="0"/>
              <a:t>選挙を開始するには選挙管理者がダウンローダを実行します。</a:t>
            </a:r>
            <a:endParaRPr kumimoji="1" lang="en-US" altLang="ja-JP" dirty="0"/>
          </a:p>
          <a:p>
            <a:r>
              <a:rPr kumimoji="1" lang="ja-JP" altLang="en-US" dirty="0"/>
              <a:t>ダウンローダは外部サーバ上にある投票システムをメモリ上にダウンロードと実行します。</a:t>
            </a:r>
            <a:endParaRPr kumimoji="1" lang="en-US" altLang="ja-JP" dirty="0"/>
          </a:p>
          <a:p>
            <a:r>
              <a:rPr kumimoji="1" lang="ja-JP" altLang="en-US" dirty="0"/>
              <a:t>実行後にはフォーム画面とコンソール画面が表示されるので、フォーム画面に選挙タイトルと候補者名、投票人数を入力します。</a:t>
            </a:r>
            <a:endParaRPr kumimoji="1" lang="en-US" altLang="ja-JP" dirty="0"/>
          </a:p>
          <a:p>
            <a:r>
              <a:rPr kumimoji="1" lang="ja-JP" altLang="en-US" dirty="0"/>
              <a:t>入力後には投票人数分のパスワードが表示されるので、選挙管理者によって投票者にパスワードと</a:t>
            </a:r>
            <a:r>
              <a:rPr kumimoji="1" lang="en-US" altLang="ja-JP" dirty="0"/>
              <a:t>URL</a:t>
            </a:r>
            <a:r>
              <a:rPr kumimoji="1" lang="ja-JP" altLang="en-US" dirty="0"/>
              <a:t>を配布します。</a:t>
            </a:r>
            <a:endParaRPr kumimoji="1" lang="en-US" altLang="ja-JP" dirty="0"/>
          </a:p>
          <a:p>
            <a:r>
              <a:rPr kumimoji="1" lang="ja-JP" altLang="en-US" dirty="0"/>
              <a:t>投票者は</a:t>
            </a:r>
            <a:r>
              <a:rPr kumimoji="1" lang="en-US" altLang="ja-JP" dirty="0"/>
              <a:t>URL</a:t>
            </a:r>
            <a:r>
              <a:rPr kumimoji="1" lang="ja-JP" altLang="en-US" dirty="0"/>
              <a:t>から選挙管理者へアクセスし、投票を行います。</a:t>
            </a:r>
            <a:endParaRPr kumimoji="1" lang="en-US" altLang="ja-JP" dirty="0"/>
          </a:p>
          <a:p>
            <a:r>
              <a:rPr kumimoji="1" lang="ja-JP" altLang="en-US" dirty="0"/>
              <a:t>選挙終了後にはコンソール画面を閉じることで投票システムの情報がすべて消えます。</a:t>
            </a:r>
            <a:endParaRPr kumimoji="1" lang="en-US" altLang="ja-JP" dirty="0"/>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15</a:t>
            </a:fld>
            <a:endParaRPr kumimoji="1" lang="ja-JP" altLang="en-US"/>
          </a:p>
        </p:txBody>
      </p:sp>
    </p:spTree>
    <p:extLst>
      <p:ext uri="{BB962C8B-B14F-4D97-AF65-F5344CB8AC3E}">
        <p14:creationId xmlns:p14="http://schemas.microsoft.com/office/powerpoint/2010/main" val="340572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投票システム開発にあたって</a:t>
            </a:r>
            <a:r>
              <a:rPr kumimoji="1" lang="en-US" altLang="ja-JP" dirty="0"/>
              <a:t>2</a:t>
            </a:r>
            <a:r>
              <a:rPr kumimoji="1" lang="ja-JP" altLang="en-US" dirty="0"/>
              <a:t>つのファイルレスマルウェアの特徴を取り入れました。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OS </a:t>
            </a:r>
            <a:r>
              <a:rPr kumimoji="1" lang="ja-JP" altLang="en-US" dirty="0"/>
              <a:t>に標準で搭載されている機能を利用するという特徴を取り入れるために開発した投票システムとダウンローダには</a:t>
            </a:r>
            <a:r>
              <a:rPr kumimoji="1" lang="en-US" altLang="ja-JP" dirty="0"/>
              <a:t>Windows</a:t>
            </a:r>
            <a:r>
              <a:rPr kumimoji="1" lang="ja-JP" altLang="en-US" dirty="0"/>
              <a:t>に標準で搭載されている</a:t>
            </a:r>
            <a:r>
              <a:rPr kumimoji="1" lang="en-US" altLang="ja-JP" dirty="0"/>
              <a:t>PowerShell</a:t>
            </a:r>
            <a:r>
              <a:rPr kumimoji="1" lang="ja-JP" altLang="en-US" dirty="0"/>
              <a:t>言語で記述しました。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また、メモリ上で実行する特徴を取り入れるためにはダウンローダを使って投票システムをメモリ内に呼び出して実行する仕組みを取り入れました。</a:t>
            </a:r>
          </a:p>
        </p:txBody>
      </p:sp>
      <p:sp>
        <p:nvSpPr>
          <p:cNvPr id="4" name="スライド番号プレースホルダー 3"/>
          <p:cNvSpPr>
            <a:spLocks noGrp="1"/>
          </p:cNvSpPr>
          <p:nvPr>
            <p:ph type="sldNum" sz="quarter" idx="5"/>
          </p:nvPr>
        </p:nvSpPr>
        <p:spPr/>
        <p:txBody>
          <a:bodyPr/>
          <a:lstStyle/>
          <a:p>
            <a:fld id="{7858648A-B8A2-478F-9681-0E82C847A11D}" type="slidenum">
              <a:rPr kumimoji="1" lang="ja-JP" altLang="en-US" smtClean="0"/>
              <a:t>16</a:t>
            </a:fld>
            <a:endParaRPr kumimoji="1" lang="ja-JP" altLang="en-US"/>
          </a:p>
        </p:txBody>
      </p:sp>
    </p:spTree>
    <p:extLst>
      <p:ext uri="{BB962C8B-B14F-4D97-AF65-F5344CB8AC3E}">
        <p14:creationId xmlns:p14="http://schemas.microsoft.com/office/powerpoint/2010/main" val="3659051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524000" y="1122363"/>
            <a:ext cx="9144000" cy="2387600"/>
          </a:xfrm>
        </p:spPr>
        <p:txBody>
          <a:bodyPr anchor="b"/>
          <a:lstStyle>
            <a:lvl1pPr algn="ctr">
              <a:defRPr sz="6000">
                <a:latin typeface="+mj-ea"/>
                <a:ea typeface="+mj-ea"/>
              </a:defRPr>
            </a:lvl1pPr>
          </a:lstStyle>
          <a:p>
            <a:r>
              <a:rPr kumimoji="1" lang="ja-JP" altLang="en-US" dirty="0"/>
              <a:t>タイトル</a:t>
            </a:r>
          </a:p>
        </p:txBody>
      </p:sp>
      <p:sp>
        <p:nvSpPr>
          <p:cNvPr id="3" name="サブタイトル 2"/>
          <p:cNvSpPr>
            <a:spLocks noGrp="1"/>
          </p:cNvSpPr>
          <p:nvPr>
            <p:ph type="subTitle" idx="1" hasCustomPrompt="1"/>
          </p:nvPr>
        </p:nvSpPr>
        <p:spPr>
          <a:xfrm>
            <a:off x="1524000" y="3602040"/>
            <a:ext cx="9144000" cy="1655763"/>
          </a:xfrm>
        </p:spPr>
        <p:txBody>
          <a:bodyPr/>
          <a:lstStyle>
            <a:lvl1pPr marL="0" indent="0" algn="r">
              <a:lnSpc>
                <a:spcPct val="100000"/>
              </a:lnSpc>
              <a:buNone/>
              <a:defRPr sz="2400">
                <a:latin typeface="+mj-ea"/>
                <a:ea typeface="+mj-ea"/>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ja-JP" altLang="en-US" dirty="0"/>
              <a:t>所属学部 所属学科　　　　　　　　　　　　　　　　　　　　　　　　　　　　　　　　　　　　　　　　　学番 氏名</a:t>
            </a:r>
            <a:endParaRPr kumimoji="1" lang="en-US" altLang="ja-JP" dirty="0"/>
          </a:p>
        </p:txBody>
      </p:sp>
      <p:pic>
        <p:nvPicPr>
          <p:cNvPr id="4" name="図 3"/>
          <p:cNvPicPr>
            <a:picLocks noChangeAspect="1"/>
          </p:cNvPicPr>
          <p:nvPr userDrawn="1"/>
        </p:nvPicPr>
        <p:blipFill>
          <a:blip r:embed="rId2"/>
          <a:stretch>
            <a:fillRect/>
          </a:stretch>
        </p:blipFill>
        <p:spPr>
          <a:xfrm>
            <a:off x="0" y="0"/>
            <a:ext cx="12192000" cy="6275294"/>
          </a:xfrm>
          <a:prstGeom prst="rect">
            <a:avLst/>
          </a:prstGeom>
        </p:spPr>
      </p:pic>
    </p:spTree>
    <p:extLst>
      <p:ext uri="{BB962C8B-B14F-4D97-AF65-F5344CB8AC3E}">
        <p14:creationId xmlns:p14="http://schemas.microsoft.com/office/powerpoint/2010/main" val="19874197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9057017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2" y="365129"/>
            <a:ext cx="2628900" cy="5811839"/>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7" y="365129"/>
            <a:ext cx="7734300" cy="5811839"/>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3863532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293DE71-02B3-4E36-9364-E0000CA3FE8B}"/>
              </a:ext>
            </a:extLst>
          </p:cNvPr>
          <p:cNvSpPr>
            <a:spLocks noGrp="1"/>
          </p:cNvSpPr>
          <p:nvPr>
            <p:ph type="title" hasCustomPrompt="1"/>
          </p:nvPr>
        </p:nvSpPr>
        <p:spPr>
          <a:xfrm>
            <a:off x="191344" y="0"/>
            <a:ext cx="10515600" cy="541774"/>
          </a:xfrm>
          <a:prstGeom prst="rect">
            <a:avLst/>
          </a:prstGeom>
        </p:spPr>
        <p:txBody>
          <a:bodyPr/>
          <a:lstStyle>
            <a:lvl1pPr>
              <a:defRPr sz="2400"/>
            </a:lvl1pPr>
          </a:lstStyle>
          <a:p>
            <a:r>
              <a:rPr kumimoji="1" lang="ja-JP" altLang="en-US" dirty="0"/>
              <a:t>研究テーマ</a:t>
            </a:r>
          </a:p>
        </p:txBody>
      </p:sp>
    </p:spTree>
    <p:extLst>
      <p:ext uri="{BB962C8B-B14F-4D97-AF65-F5344CB8AC3E}">
        <p14:creationId xmlns:p14="http://schemas.microsoft.com/office/powerpoint/2010/main" val="348214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28437" y="188663"/>
            <a:ext cx="10515600" cy="870116"/>
          </a:xfrm>
        </p:spPr>
        <p:txBody>
          <a:bodyPr/>
          <a:lstStyle>
            <a:lvl1pPr algn="ctr">
              <a:lnSpc>
                <a:spcPct val="150000"/>
              </a:lnSpc>
              <a:defRPr sz="4400"/>
            </a:lvl1pPr>
          </a:lstStyle>
          <a:p>
            <a:r>
              <a:rPr kumimoji="1" lang="ja-JP" altLang="en-US" dirty="0"/>
              <a:t>主題</a:t>
            </a:r>
          </a:p>
        </p:txBody>
      </p:sp>
      <p:sp>
        <p:nvSpPr>
          <p:cNvPr id="3" name="コンテンツ プレースホルダー 2"/>
          <p:cNvSpPr>
            <a:spLocks noGrp="1"/>
          </p:cNvSpPr>
          <p:nvPr>
            <p:ph idx="1"/>
          </p:nvPr>
        </p:nvSpPr>
        <p:spPr>
          <a:xfrm>
            <a:off x="838200" y="1620254"/>
            <a:ext cx="10515600" cy="4556711"/>
          </a:xfrm>
        </p:spPr>
        <p:txBody>
          <a:bodyPr/>
          <a:lstStyle>
            <a:lvl1pPr marL="457189" indent="-457189" algn="l">
              <a:buFont typeface="Arial" panose="020B0604020202020204" pitchFamily="34" charset="0"/>
              <a:buChar char="•"/>
              <a:defRPr/>
            </a:lvl1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cxnSp>
        <p:nvCxnSpPr>
          <p:cNvPr id="8" name="直線コネクタ 7"/>
          <p:cNvCxnSpPr/>
          <p:nvPr userDrawn="1"/>
        </p:nvCxnSpPr>
        <p:spPr>
          <a:xfrm>
            <a:off x="838206" y="1058785"/>
            <a:ext cx="10696076" cy="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コンテンツ プレースホルダー 7"/>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0" y="1"/>
            <a:ext cx="12192000" cy="6296820"/>
          </a:xfrm>
          <a:prstGeom prst="rect">
            <a:avLst/>
          </a:prstGeom>
          <a:effectLst>
            <a:glow rad="127000">
              <a:schemeClr val="bg1">
                <a:alpha val="50000"/>
              </a:schemeClr>
            </a:glow>
          </a:effectLst>
        </p:spPr>
      </p:pic>
    </p:spTree>
    <p:extLst>
      <p:ext uri="{BB962C8B-B14F-4D97-AF65-F5344CB8AC3E}">
        <p14:creationId xmlns:p14="http://schemas.microsoft.com/office/powerpoint/2010/main" val="14833239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1" y="1709753"/>
            <a:ext cx="10515600" cy="2852737"/>
          </a:xfrm>
        </p:spPr>
        <p:txBody>
          <a:bodyPr anchor="b"/>
          <a:lstStyle>
            <a:lvl1pPr>
              <a:defRPr sz="6000"/>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1851" y="4589478"/>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ja-JP" altLang="en-US"/>
              <a:t>マスター テキストの書式設定</a:t>
            </a:r>
          </a:p>
        </p:txBody>
      </p:sp>
    </p:spTree>
    <p:extLst>
      <p:ext uri="{BB962C8B-B14F-4D97-AF65-F5344CB8AC3E}">
        <p14:creationId xmlns:p14="http://schemas.microsoft.com/office/powerpoint/2010/main" val="13534761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838200" y="1825625"/>
            <a:ext cx="5181600" cy="435133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タイトル 1"/>
          <p:cNvSpPr>
            <a:spLocks noGrp="1"/>
          </p:cNvSpPr>
          <p:nvPr>
            <p:ph type="title" hasCustomPrompt="1"/>
          </p:nvPr>
        </p:nvSpPr>
        <p:spPr>
          <a:xfrm>
            <a:off x="928437" y="188663"/>
            <a:ext cx="10515600" cy="870116"/>
          </a:xfrm>
        </p:spPr>
        <p:txBody>
          <a:bodyPr/>
          <a:lstStyle>
            <a:lvl1pPr algn="ctr">
              <a:lnSpc>
                <a:spcPct val="150000"/>
              </a:lnSpc>
              <a:defRPr sz="4400"/>
            </a:lvl1pPr>
          </a:lstStyle>
          <a:p>
            <a:r>
              <a:rPr kumimoji="1" lang="ja-JP" altLang="en-US" dirty="0"/>
              <a:t>主題</a:t>
            </a:r>
          </a:p>
        </p:txBody>
      </p:sp>
      <p:cxnSp>
        <p:nvCxnSpPr>
          <p:cNvPr id="9" name="直線コネクタ 8"/>
          <p:cNvCxnSpPr/>
          <p:nvPr userDrawn="1"/>
        </p:nvCxnSpPr>
        <p:spPr>
          <a:xfrm>
            <a:off x="838206" y="1058785"/>
            <a:ext cx="10696076" cy="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userDrawn="1"/>
        </p:nvSpPr>
        <p:spPr>
          <a:xfrm>
            <a:off x="928437" y="1090879"/>
            <a:ext cx="10515600" cy="461665"/>
          </a:xfrm>
          <a:prstGeom prst="rect">
            <a:avLst/>
          </a:prstGeom>
          <a:noFill/>
        </p:spPr>
        <p:txBody>
          <a:bodyPr wrap="square" rtlCol="0">
            <a:spAutoFit/>
          </a:bodyPr>
          <a:lstStyle/>
          <a:p>
            <a:pPr algn="ctr"/>
            <a:r>
              <a:rPr kumimoji="1" lang="ja-JP" altLang="en-US" sz="2400" dirty="0"/>
              <a:t>副題（その都度テキストボックスを挿入）</a:t>
            </a:r>
          </a:p>
        </p:txBody>
      </p:sp>
    </p:spTree>
    <p:extLst>
      <p:ext uri="{BB962C8B-B14F-4D97-AF65-F5344CB8AC3E}">
        <p14:creationId xmlns:p14="http://schemas.microsoft.com/office/powerpoint/2010/main" val="35205578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9"/>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9"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7"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7"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1625150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928437" y="188663"/>
            <a:ext cx="10515600" cy="870116"/>
          </a:xfrm>
        </p:spPr>
        <p:txBody>
          <a:bodyPr/>
          <a:lstStyle>
            <a:lvl1pPr algn="ctr">
              <a:lnSpc>
                <a:spcPct val="150000"/>
              </a:lnSpc>
              <a:defRPr sz="4400"/>
            </a:lvl1pPr>
          </a:lstStyle>
          <a:p>
            <a:r>
              <a:rPr kumimoji="1" lang="ja-JP" altLang="en-US" dirty="0"/>
              <a:t>主題</a:t>
            </a:r>
          </a:p>
        </p:txBody>
      </p:sp>
      <p:cxnSp>
        <p:nvCxnSpPr>
          <p:cNvPr id="4" name="直線コネクタ 3"/>
          <p:cNvCxnSpPr/>
          <p:nvPr userDrawn="1"/>
        </p:nvCxnSpPr>
        <p:spPr>
          <a:xfrm>
            <a:off x="838206" y="1058785"/>
            <a:ext cx="10696076" cy="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userDrawn="1"/>
        </p:nvSpPr>
        <p:spPr>
          <a:xfrm>
            <a:off x="928437" y="1090879"/>
            <a:ext cx="10515600" cy="461665"/>
          </a:xfrm>
          <a:prstGeom prst="rect">
            <a:avLst/>
          </a:prstGeom>
          <a:noFill/>
        </p:spPr>
        <p:txBody>
          <a:bodyPr wrap="square" rtlCol="0">
            <a:spAutoFit/>
          </a:bodyPr>
          <a:lstStyle/>
          <a:p>
            <a:pPr algn="ctr"/>
            <a:r>
              <a:rPr kumimoji="1" lang="ja-JP" altLang="en-US" sz="2400" dirty="0"/>
              <a:t>副題（その都度テキストボックスを挿入）</a:t>
            </a:r>
          </a:p>
        </p:txBody>
      </p:sp>
    </p:spTree>
    <p:extLst>
      <p:ext uri="{BB962C8B-B14F-4D97-AF65-F5344CB8AC3E}">
        <p14:creationId xmlns:p14="http://schemas.microsoft.com/office/powerpoint/2010/main" val="31952735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1833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Tree>
    <p:extLst>
      <p:ext uri="{BB962C8B-B14F-4D97-AF65-F5344CB8AC3E}">
        <p14:creationId xmlns:p14="http://schemas.microsoft.com/office/powerpoint/2010/main" val="34014686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40"/>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kumimoji="1" lang="ja-JP" altLang="en-US"/>
              <a:t>図を追加</a:t>
            </a:r>
          </a:p>
        </p:txBody>
      </p:sp>
      <p:sp>
        <p:nvSpPr>
          <p:cNvPr id="4" name="テキスト プレースホルダー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ja-JP" altLang="en-US"/>
              <a:t>マスター テキストの書式設定</a:t>
            </a:r>
          </a:p>
        </p:txBody>
      </p:sp>
    </p:spTree>
    <p:extLst>
      <p:ext uri="{BB962C8B-B14F-4D97-AF65-F5344CB8AC3E}">
        <p14:creationId xmlns:p14="http://schemas.microsoft.com/office/powerpoint/2010/main" val="28539577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146639" y="649058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ー 4"/>
          <p:cNvSpPr>
            <a:spLocks noGrp="1"/>
          </p:cNvSpPr>
          <p:nvPr>
            <p:ph type="ftr" sz="quarter" idx="3"/>
          </p:nvPr>
        </p:nvSpPr>
        <p:spPr>
          <a:xfrm>
            <a:off x="4038600" y="635636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研究事例</a:t>
            </a:r>
          </a:p>
        </p:txBody>
      </p:sp>
      <p:sp>
        <p:nvSpPr>
          <p:cNvPr id="6" name="スライド番号プレースホルダー 5"/>
          <p:cNvSpPr>
            <a:spLocks noGrp="1"/>
          </p:cNvSpPr>
          <p:nvPr>
            <p:ph type="sldNum" sz="quarter" idx="4"/>
          </p:nvPr>
        </p:nvSpPr>
        <p:spPr>
          <a:xfrm>
            <a:off x="8610600" y="635636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C51F4C-81CC-4C45-828C-E57D95D933EF}" type="slidenum">
              <a:rPr kumimoji="1" lang="ja-JP" altLang="en-US" smtClean="0"/>
              <a:t>‹#›</a:t>
            </a:fld>
            <a:endParaRPr kumimoji="1" lang="ja-JP" altLang="en-US"/>
          </a:p>
        </p:txBody>
      </p:sp>
      <p:sp>
        <p:nvSpPr>
          <p:cNvPr id="7" name="Rectangle 6"/>
          <p:cNvSpPr/>
          <p:nvPr userDrawn="1"/>
        </p:nvSpPr>
        <p:spPr>
          <a:xfrm>
            <a:off x="-11955" y="6338846"/>
            <a:ext cx="12192000" cy="522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8"/>
          <p:cNvSpPr/>
          <p:nvPr userDrawn="1"/>
        </p:nvSpPr>
        <p:spPr>
          <a:xfrm>
            <a:off x="-1" y="6270953"/>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ooter Placeholder 4"/>
          <p:cNvSpPr txBox="1">
            <a:spLocks/>
          </p:cNvSpPr>
          <p:nvPr userDrawn="1"/>
        </p:nvSpPr>
        <p:spPr>
          <a:xfrm>
            <a:off x="146645" y="6355259"/>
            <a:ext cx="11444487" cy="491080"/>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cap="all" baseline="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aseline="0" dirty="0">
                <a:latin typeface="ＭＳ ゴシック" panose="020B0609070205080204" pitchFamily="49" charset="-128"/>
                <a:ea typeface="ＭＳ ゴシック" panose="020B0609070205080204" pitchFamily="49" charset="-128"/>
              </a:rPr>
              <a:t>関良明研究室</a:t>
            </a:r>
            <a:r>
              <a:rPr lang="en-US" altLang="ja-JP" sz="2000" baseline="0" dirty="0">
                <a:latin typeface="ＭＳ ゴシック" panose="020B0609070205080204" pitchFamily="49" charset="-128"/>
                <a:ea typeface="ＭＳ ゴシック" panose="020B0609070205080204" pitchFamily="49" charset="-128"/>
              </a:rPr>
              <a:t>(</a:t>
            </a:r>
            <a:r>
              <a:rPr lang="ja-JP" altLang="en-US" sz="2000" baseline="0" dirty="0">
                <a:latin typeface="ＭＳ ゴシック" panose="020B0609070205080204" pitchFamily="49" charset="-128"/>
                <a:ea typeface="ＭＳ ゴシック" panose="020B0609070205080204" pitchFamily="49" charset="-128"/>
              </a:rPr>
              <a:t>情報セキュリティ</a:t>
            </a:r>
            <a:r>
              <a:rPr lang="en-US" altLang="ja-JP" sz="2000" baseline="0" dirty="0">
                <a:latin typeface="ＭＳ ゴシック" panose="020B0609070205080204" pitchFamily="49" charset="-128"/>
                <a:ea typeface="ＭＳ ゴシック" panose="020B0609070205080204" pitchFamily="49" charset="-128"/>
              </a:rPr>
              <a:t>)</a:t>
            </a:r>
            <a:r>
              <a:rPr lang="ja-JP" altLang="en-US" sz="2000" baseline="0" dirty="0">
                <a:latin typeface="ＭＳ ゴシック" panose="020B0609070205080204" pitchFamily="49" charset="-128"/>
                <a:ea typeface="ＭＳ ゴシック" panose="020B0609070205080204" pitchFamily="49" charset="-128"/>
              </a:rPr>
              <a:t>　</a:t>
            </a:r>
            <a:r>
              <a:rPr kumimoji="1" lang="ja-JP" altLang="en-US" sz="2000" b="1" kern="1200" cap="none" baseline="0" dirty="0">
                <a:solidFill>
                  <a:srgbClr val="FFFFFF"/>
                </a:solidFill>
                <a:effectLst/>
                <a:latin typeface="Times New Roman" panose="02020603050405020304" pitchFamily="18" charset="0"/>
                <a:ea typeface="+mj-ea"/>
                <a:cs typeface="Times New Roman" panose="02020603050405020304" pitchFamily="18" charset="0"/>
              </a:rPr>
              <a:t>研究室紹介</a:t>
            </a:r>
            <a:endParaRPr lang="ja-JP" altLang="en-US" sz="2000" baseline="0" dirty="0">
              <a:latin typeface="ＭＳ ゴシック" panose="020B0609070205080204" pitchFamily="49" charset="-128"/>
              <a:ea typeface="ＭＳ ゴシック" panose="020B0609070205080204" pitchFamily="49" charset="-128"/>
            </a:endParaRPr>
          </a:p>
        </p:txBody>
      </p:sp>
      <p:sp>
        <p:nvSpPr>
          <p:cNvPr id="10" name="Slide Number Placeholder 5"/>
          <p:cNvSpPr txBox="1">
            <a:spLocks/>
          </p:cNvSpPr>
          <p:nvPr userDrawn="1"/>
        </p:nvSpPr>
        <p:spPr>
          <a:xfrm>
            <a:off x="10848529" y="6437591"/>
            <a:ext cx="1371626"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3200" kern="1200">
                <a:solidFill>
                  <a:srgbClr val="FFFFFF"/>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fld id="{6E602DC5-B8D6-4EA0-A411-F31C8350CBBB}" type="slidenum">
              <a:rPr lang="ja-JP" altLang="en-US" sz="3200" smtClean="0"/>
              <a:pPr algn="ctr"/>
              <a:t>‹#›</a:t>
            </a:fld>
            <a:r>
              <a:rPr lang="en-US" altLang="ja-JP" sz="3200" dirty="0"/>
              <a:t>/</a:t>
            </a:r>
            <a:r>
              <a:rPr lang="en-US" altLang="ja-JP" sz="2800" dirty="0"/>
              <a:t>29</a:t>
            </a:r>
          </a:p>
        </p:txBody>
      </p:sp>
    </p:spTree>
    <p:extLst>
      <p:ext uri="{BB962C8B-B14F-4D97-AF65-F5344CB8AC3E}">
        <p14:creationId xmlns:p14="http://schemas.microsoft.com/office/powerpoint/2010/main" val="31224202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hf sldNum="0" hdr="0" dt="0"/>
  <p:txStyles>
    <p:titleStyle>
      <a:lvl1pPr algn="l" defTabSz="914377" rtl="0" eaLnBrk="1" latinLnBrk="0" hangingPunct="1">
        <a:lnSpc>
          <a:spcPct val="90000"/>
        </a:lnSpc>
        <a:spcBef>
          <a:spcPct val="0"/>
        </a:spcBef>
        <a:buNone/>
        <a:defRPr kumimoji="1" sz="4400" kern="1200">
          <a:solidFill>
            <a:schemeClr val="tx1"/>
          </a:solidFill>
          <a:latin typeface="+mj-e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kumimoji="1" sz="2800" kern="1200">
          <a:solidFill>
            <a:schemeClr val="tx1"/>
          </a:solidFill>
          <a:latin typeface="+mj-ea"/>
          <a:ea typeface="+mj-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kumimoji="1" sz="2400" kern="1200">
          <a:solidFill>
            <a:schemeClr val="tx1"/>
          </a:solidFill>
          <a:latin typeface="+mj-ea"/>
          <a:ea typeface="+mj-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kumimoji="1" sz="2000" kern="1200">
          <a:solidFill>
            <a:schemeClr val="tx1"/>
          </a:solidFill>
          <a:latin typeface="+mj-ea"/>
          <a:ea typeface="+mj-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izdrive.ntt-east.co.jp/articles/dr00095-001.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blogs.mcafee.jp/what-is-fileless-malware#2-3" TargetMode="External"/><Relationship Id="rId4" Type="http://schemas.openxmlformats.org/officeDocument/2006/relationships/hyperlink" Target="https://www.amiya.co.jp/column/fileless_20210129.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bizdrive.ntt-east.co.jp/articles/dr00095-001.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citeseerx.ist.psu.edu/viewdoc/download?rep=rep1&amp;type=pdf&amp;doi=10.1.1.211.613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3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ecureinc.co.jp/solution/face.html"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620688"/>
            <a:ext cx="4837639" cy="2033360"/>
          </a:xfrm>
          <a:prstGeom prst="rect">
            <a:avLst/>
          </a:prstGeom>
        </p:spPr>
      </p:pic>
      <p:sp>
        <p:nvSpPr>
          <p:cNvPr id="6" name="テキスト ボックス 5"/>
          <p:cNvSpPr txBox="1"/>
          <p:nvPr/>
        </p:nvSpPr>
        <p:spPr>
          <a:xfrm>
            <a:off x="0" y="3933056"/>
            <a:ext cx="12191999" cy="1569660"/>
          </a:xfrm>
          <a:prstGeom prst="rect">
            <a:avLst/>
          </a:prstGeom>
          <a:noFill/>
        </p:spPr>
        <p:txBody>
          <a:bodyPr wrap="square" rtlCol="0">
            <a:spAutoFit/>
          </a:bodyPr>
          <a:lstStyle/>
          <a:p>
            <a:pPr algn="ctr"/>
            <a:r>
              <a:rPr lang="ja-JP" altLang="en-US" sz="9600" dirty="0">
                <a:solidFill>
                  <a:srgbClr val="C00000"/>
                </a:solidFill>
                <a:latin typeface="ＭＳ Ｐゴシック" panose="020B0600070205080204" pitchFamily="50" charset="-128"/>
                <a:ea typeface="ＭＳ Ｐゴシック" panose="020B0600070205080204" pitchFamily="50" charset="-128"/>
              </a:rPr>
              <a:t>研究室紹介</a:t>
            </a:r>
          </a:p>
        </p:txBody>
      </p:sp>
    </p:spTree>
    <p:extLst>
      <p:ext uri="{BB962C8B-B14F-4D97-AF65-F5344CB8AC3E}">
        <p14:creationId xmlns:p14="http://schemas.microsoft.com/office/powerpoint/2010/main" val="399458270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7C5B622-7BFF-B744-FB52-DBBEDA3BC82F}"/>
              </a:ext>
            </a:extLst>
          </p:cNvPr>
          <p:cNvSpPr txBox="1">
            <a:spLocks/>
          </p:cNvSpPr>
          <p:nvPr/>
        </p:nvSpPr>
        <p:spPr>
          <a:xfrm>
            <a:off x="1415480" y="692696"/>
            <a:ext cx="9433048" cy="3672408"/>
          </a:xfrm>
          <a:prstGeom prst="rect">
            <a:avLst/>
          </a:prstGeom>
        </p:spPr>
        <p:txBody>
          <a:bodyPr vert="horz" lIns="91440" tIns="45720" rIns="91440" bIns="45720" rtlCol="0" anchor="ctr">
            <a:normAutofit/>
          </a:bodyPr>
          <a:lstStyle>
            <a:lvl1pPr algn="ctr" defTabSz="914377" rtl="0" eaLnBrk="1" latinLnBrk="0" hangingPunct="1">
              <a:lnSpc>
                <a:spcPct val="150000"/>
              </a:lnSpc>
              <a:spcBef>
                <a:spcPct val="0"/>
              </a:spcBef>
              <a:buNone/>
              <a:defRPr kumimoji="1" sz="4400" kern="1200">
                <a:solidFill>
                  <a:schemeClr val="tx1"/>
                </a:solidFill>
                <a:latin typeface="+mj-ea"/>
                <a:ea typeface="+mj-ea"/>
                <a:cs typeface="+mj-cs"/>
              </a:defRPr>
            </a:lvl1pPr>
          </a:lstStyle>
          <a:p>
            <a:r>
              <a:rPr lang="ja-JP" altLang="en-US" sz="2800"/>
              <a:t>卒業研究</a:t>
            </a:r>
            <a:br>
              <a:rPr lang="en-US" altLang="ja-JP" sz="4000"/>
            </a:br>
            <a:r>
              <a:rPr lang="ja-JP" altLang="en-US" sz="3600">
                <a:solidFill>
                  <a:srgbClr val="0070C0"/>
                </a:solidFill>
              </a:rPr>
              <a:t>ファイルレスマルウェアの特徴を</a:t>
            </a:r>
            <a:br>
              <a:rPr lang="en-US" altLang="ja-JP" sz="3600">
                <a:solidFill>
                  <a:srgbClr val="0070C0"/>
                </a:solidFill>
              </a:rPr>
            </a:br>
            <a:r>
              <a:rPr lang="ja-JP" altLang="en-US" sz="3600">
                <a:solidFill>
                  <a:srgbClr val="0070C0"/>
                </a:solidFill>
              </a:rPr>
              <a:t>善用した電子投票システムに関する研究</a:t>
            </a:r>
            <a:br>
              <a:rPr lang="ja-JP" altLang="en-US" sz="2800">
                <a:solidFill>
                  <a:srgbClr val="0070C0"/>
                </a:solidFill>
              </a:rPr>
            </a:br>
            <a:endParaRPr lang="ja-JP" altLang="en-US" sz="3600" dirty="0">
              <a:solidFill>
                <a:srgbClr val="0070C0"/>
              </a:solidFill>
            </a:endParaRPr>
          </a:p>
        </p:txBody>
      </p:sp>
      <p:pic>
        <p:nvPicPr>
          <p:cNvPr id="6" name="図 5">
            <a:extLst>
              <a:ext uri="{FF2B5EF4-FFF2-40B4-BE49-F238E27FC236}">
                <a16:creationId xmlns:a16="http://schemas.microsoft.com/office/drawing/2014/main" id="{D5A86ACF-1990-B487-877D-FEAD8A17BEBA}"/>
              </a:ext>
            </a:extLst>
          </p:cNvPr>
          <p:cNvPicPr>
            <a:picLocks noChangeAspect="1"/>
          </p:cNvPicPr>
          <p:nvPr/>
        </p:nvPicPr>
        <p:blipFill>
          <a:blip r:embed="rId2"/>
          <a:stretch>
            <a:fillRect/>
          </a:stretch>
        </p:blipFill>
        <p:spPr>
          <a:xfrm>
            <a:off x="5133528" y="4509120"/>
            <a:ext cx="5715000" cy="1485900"/>
          </a:xfrm>
          <a:prstGeom prst="rect">
            <a:avLst/>
          </a:prstGeom>
        </p:spPr>
      </p:pic>
    </p:spTree>
    <p:extLst>
      <p:ext uri="{BB962C8B-B14F-4D97-AF65-F5344CB8AC3E}">
        <p14:creationId xmlns:p14="http://schemas.microsoft.com/office/powerpoint/2010/main" val="35979869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F3A76F-5B89-47E4-A065-017EA83138D2}"/>
              </a:ext>
            </a:extLst>
          </p:cNvPr>
          <p:cNvSpPr>
            <a:spLocks noGrp="1"/>
          </p:cNvSpPr>
          <p:nvPr>
            <p:ph type="title"/>
          </p:nvPr>
        </p:nvSpPr>
        <p:spPr/>
        <p:txBody>
          <a:bodyPr>
            <a:normAutofit/>
          </a:bodyPr>
          <a:lstStyle/>
          <a:p>
            <a:r>
              <a:rPr lang="ja-JP" altLang="en-US" sz="4000" dirty="0"/>
              <a:t>研究背景</a:t>
            </a:r>
          </a:p>
        </p:txBody>
      </p:sp>
      <p:sp>
        <p:nvSpPr>
          <p:cNvPr id="3" name="コンテンツ プレースホルダー 2">
            <a:extLst>
              <a:ext uri="{FF2B5EF4-FFF2-40B4-BE49-F238E27FC236}">
                <a16:creationId xmlns:a16="http://schemas.microsoft.com/office/drawing/2014/main" id="{07BAF346-AE4A-4021-ACDC-CFA56464576C}"/>
              </a:ext>
            </a:extLst>
          </p:cNvPr>
          <p:cNvSpPr>
            <a:spLocks noGrp="1"/>
          </p:cNvSpPr>
          <p:nvPr>
            <p:ph idx="1"/>
          </p:nvPr>
        </p:nvSpPr>
        <p:spPr/>
        <p:txBody>
          <a:bodyPr anchor="ctr"/>
          <a:lstStyle/>
          <a:p>
            <a:r>
              <a:rPr kumimoji="1" lang="ja-JP" altLang="en-US" dirty="0"/>
              <a:t>「ファイルレスマルウェア」と呼ばれるサイバー</a:t>
            </a:r>
            <a:br>
              <a:rPr kumimoji="1" lang="en-US" altLang="ja-JP" dirty="0"/>
            </a:br>
            <a:r>
              <a:rPr kumimoji="1" lang="ja-JP" altLang="en-US" dirty="0"/>
              <a:t>攻撃</a:t>
            </a:r>
            <a:r>
              <a:rPr lang="ja-JP" altLang="en-US" dirty="0"/>
              <a:t>の</a:t>
            </a:r>
            <a:r>
              <a:rPr kumimoji="1" lang="ja-JP" altLang="en-US" dirty="0"/>
              <a:t>被害が増加している</a:t>
            </a:r>
            <a:endParaRPr kumimoji="1" lang="en-US" altLang="ja-JP" dirty="0"/>
          </a:p>
          <a:p>
            <a:endParaRPr lang="en-US" altLang="ja-JP" dirty="0"/>
          </a:p>
          <a:p>
            <a:r>
              <a:rPr kumimoji="1" lang="ja-JP" altLang="en-US" dirty="0"/>
              <a:t>ウィルス対策ソフトの検知を逃れるために</a:t>
            </a:r>
            <a:br>
              <a:rPr kumimoji="1" lang="en-US" altLang="ja-JP" dirty="0"/>
            </a:br>
            <a:r>
              <a:rPr kumimoji="1" lang="ja-JP" altLang="en-US" dirty="0"/>
              <a:t>他のマルウェアとは異なる特徴を持っている</a:t>
            </a:r>
            <a:br>
              <a:rPr kumimoji="1" lang="en-US" altLang="ja-JP" dirty="0"/>
            </a:br>
            <a:endParaRPr kumimoji="1" lang="ja-JP" altLang="en-US" dirty="0"/>
          </a:p>
          <a:p>
            <a:endParaRPr kumimoji="1" lang="en-US" altLang="ja-JP" dirty="0"/>
          </a:p>
        </p:txBody>
      </p:sp>
    </p:spTree>
    <p:extLst>
      <p:ext uri="{BB962C8B-B14F-4D97-AF65-F5344CB8AC3E}">
        <p14:creationId xmlns:p14="http://schemas.microsoft.com/office/powerpoint/2010/main" val="36087474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AAA2780-D1DB-4CD8-B22C-D478CD7619D2}"/>
              </a:ext>
            </a:extLst>
          </p:cNvPr>
          <p:cNvSpPr>
            <a:spLocks noGrp="1"/>
          </p:cNvSpPr>
          <p:nvPr>
            <p:ph idx="1"/>
          </p:nvPr>
        </p:nvSpPr>
        <p:spPr>
          <a:xfrm>
            <a:off x="1847528" y="1340768"/>
            <a:ext cx="8735626" cy="4556710"/>
          </a:xfrm>
        </p:spPr>
        <p:txBody>
          <a:bodyPr/>
          <a:lstStyle/>
          <a:p>
            <a:r>
              <a:rPr kumimoji="1" lang="en-US" altLang="ja-JP" dirty="0"/>
              <a:t>OS </a:t>
            </a:r>
            <a:r>
              <a:rPr kumimoji="1" lang="ja-JP" altLang="en-US" dirty="0"/>
              <a:t>に標準で搭載されている機能を利用する</a:t>
            </a:r>
            <a:r>
              <a:rPr kumimoji="1" lang="en-US" altLang="ja-JP" dirty="0"/>
              <a:t>[1]</a:t>
            </a:r>
            <a:br>
              <a:rPr kumimoji="1" lang="en-US" altLang="ja-JP" dirty="0"/>
            </a:br>
            <a:endParaRPr kumimoji="1" lang="ja-JP" altLang="en-US" dirty="0"/>
          </a:p>
          <a:p>
            <a:r>
              <a:rPr kumimoji="1" lang="ja-JP" altLang="en-US" dirty="0"/>
              <a:t>マルウェアをメモリ上に呼び出して実行する</a:t>
            </a:r>
            <a:r>
              <a:rPr kumimoji="1" lang="en-US" altLang="ja-JP" dirty="0"/>
              <a:t>[2]</a:t>
            </a:r>
            <a:endParaRPr lang="en-US" altLang="ja-JP" dirty="0"/>
          </a:p>
          <a:p>
            <a:endParaRPr kumimoji="1" lang="ja-JP" altLang="en-US" dirty="0"/>
          </a:p>
          <a:p>
            <a:r>
              <a:rPr kumimoji="1" lang="ja-JP" altLang="en-US" dirty="0"/>
              <a:t>実行ファイルを持たない</a:t>
            </a:r>
            <a:r>
              <a:rPr kumimoji="1" lang="en-US" altLang="ja-JP" dirty="0"/>
              <a:t>[3]</a:t>
            </a:r>
            <a:br>
              <a:rPr kumimoji="1" lang="en-US" altLang="ja-JP" dirty="0"/>
            </a:br>
            <a:endParaRPr kumimoji="1" lang="ja-JP" altLang="en-US" dirty="0"/>
          </a:p>
          <a:p>
            <a:r>
              <a:rPr kumimoji="1" lang="ja-JP" altLang="en-US" dirty="0"/>
              <a:t>ソースコードの難読化が容易である</a:t>
            </a:r>
            <a:r>
              <a:rPr kumimoji="1" lang="en-US" altLang="ja-JP" dirty="0"/>
              <a:t>[3]</a:t>
            </a:r>
            <a:endParaRPr kumimoji="1" lang="ja-JP" altLang="en-US" dirty="0"/>
          </a:p>
        </p:txBody>
      </p:sp>
      <p:sp>
        <p:nvSpPr>
          <p:cNvPr id="2" name="タイトル 1">
            <a:extLst>
              <a:ext uri="{FF2B5EF4-FFF2-40B4-BE49-F238E27FC236}">
                <a16:creationId xmlns:a16="http://schemas.microsoft.com/office/drawing/2014/main" id="{0E31B223-5BD9-4DCB-8B4D-D09F9B771F2F}"/>
              </a:ext>
            </a:extLst>
          </p:cNvPr>
          <p:cNvSpPr>
            <a:spLocks noGrp="1"/>
          </p:cNvSpPr>
          <p:nvPr>
            <p:ph type="title"/>
          </p:nvPr>
        </p:nvSpPr>
        <p:spPr>
          <a:xfrm>
            <a:off x="1932374" y="188663"/>
            <a:ext cx="8194089" cy="870116"/>
          </a:xfrm>
        </p:spPr>
        <p:txBody>
          <a:bodyPr>
            <a:normAutofit/>
          </a:bodyPr>
          <a:lstStyle/>
          <a:p>
            <a:r>
              <a:rPr lang="ja-JP" altLang="en-US" sz="4000" dirty="0"/>
              <a:t>ファイルレスマルウェアの特徴</a:t>
            </a:r>
          </a:p>
        </p:txBody>
      </p:sp>
      <p:sp>
        <p:nvSpPr>
          <p:cNvPr id="4" name="テキスト ボックス 3">
            <a:extLst>
              <a:ext uri="{FF2B5EF4-FFF2-40B4-BE49-F238E27FC236}">
                <a16:creationId xmlns:a16="http://schemas.microsoft.com/office/drawing/2014/main" id="{2BFDD743-8561-4E0E-B4C0-8D97E3FFE75D}"/>
              </a:ext>
            </a:extLst>
          </p:cNvPr>
          <p:cNvSpPr txBox="1"/>
          <p:nvPr/>
        </p:nvSpPr>
        <p:spPr>
          <a:xfrm>
            <a:off x="1914727" y="4797152"/>
            <a:ext cx="8735627" cy="1200329"/>
          </a:xfrm>
          <a:prstGeom prst="rect">
            <a:avLst/>
          </a:prstGeom>
          <a:noFill/>
        </p:spPr>
        <p:txBody>
          <a:bodyPr wrap="square" rtlCol="0">
            <a:spAutoFit/>
          </a:bodyPr>
          <a:lstStyle/>
          <a:p>
            <a:r>
              <a:rPr lang="en-US" altLang="ja-JP" sz="1200" dirty="0"/>
              <a:t>[1] </a:t>
            </a:r>
            <a:r>
              <a:rPr lang="ja-JP" altLang="en-US" sz="1200" dirty="0"/>
              <a:t>山田拓也</a:t>
            </a:r>
            <a:r>
              <a:rPr lang="en-US" altLang="ja-JP" sz="1200" dirty="0"/>
              <a:t>,”</a:t>
            </a:r>
            <a:r>
              <a:rPr lang="ja-JP" altLang="en-US" sz="1200" dirty="0"/>
              <a:t>ウイルス対策ソフトを突破</a:t>
            </a:r>
            <a:r>
              <a:rPr lang="en-US" altLang="ja-JP" sz="1200" dirty="0"/>
              <a:t>?</a:t>
            </a:r>
            <a:r>
              <a:rPr lang="ja-JP" altLang="en-US" sz="1200" dirty="0"/>
              <a:t>「ファイルレスマルウェア」</a:t>
            </a:r>
            <a:r>
              <a:rPr lang="en-US" altLang="ja-JP" sz="1200" dirty="0"/>
              <a:t>PowerShell </a:t>
            </a:r>
            <a:r>
              <a:rPr lang="ja-JP" altLang="en-US" sz="1200" dirty="0"/>
              <a:t>が備える、システム管理の利便性とセキュリティリスク”</a:t>
            </a:r>
            <a:r>
              <a:rPr lang="en-US" altLang="ja-JP" sz="1200" dirty="0"/>
              <a:t>,</a:t>
            </a:r>
          </a:p>
          <a:p>
            <a:r>
              <a:rPr lang="en-US" altLang="ja-JP" sz="1200" dirty="0">
                <a:hlinkClick r:id="rId3"/>
              </a:rPr>
              <a:t>https://bizdrive.ntt-east.co.jp/articles/dr00095-001.html</a:t>
            </a:r>
            <a:r>
              <a:rPr lang="en-US" altLang="ja-JP" sz="1200" dirty="0"/>
              <a:t> </a:t>
            </a:r>
          </a:p>
          <a:p>
            <a:r>
              <a:rPr lang="en-US" altLang="ja-JP" sz="1200" dirty="0"/>
              <a:t>[2] </a:t>
            </a:r>
            <a:r>
              <a:rPr lang="ja-JP" altLang="en-US" sz="1200" dirty="0"/>
              <a:t>宮田昌紀</a:t>
            </a:r>
            <a:r>
              <a:rPr lang="en-US" altLang="ja-JP" sz="1200" dirty="0"/>
              <a:t>,”</a:t>
            </a:r>
            <a:r>
              <a:rPr lang="ja-JP" altLang="en-US" sz="1200" dirty="0"/>
              <a:t>ファイルレスマルウェアとは”</a:t>
            </a:r>
            <a:r>
              <a:rPr lang="en-US" altLang="ja-JP" sz="1200" dirty="0"/>
              <a:t>,</a:t>
            </a:r>
          </a:p>
          <a:p>
            <a:r>
              <a:rPr lang="en-US" altLang="ja-JP" sz="1200" dirty="0">
                <a:hlinkClick r:id="rId4"/>
              </a:rPr>
              <a:t>https://www.amiya.co.jp/column/fileless_20210129.html</a:t>
            </a:r>
            <a:r>
              <a:rPr lang="en-US" altLang="ja-JP" sz="1200" dirty="0"/>
              <a:t> </a:t>
            </a:r>
          </a:p>
          <a:p>
            <a:r>
              <a:rPr lang="en-US" altLang="ja-JP" sz="1200" dirty="0"/>
              <a:t>[3] </a:t>
            </a:r>
            <a:r>
              <a:rPr lang="ja-JP" altLang="en-US" sz="1200" dirty="0"/>
              <a:t>マカフィー株式会社 マーケティング本部</a:t>
            </a:r>
            <a:r>
              <a:rPr lang="en-US" altLang="ja-JP" sz="1200" dirty="0"/>
              <a:t>,”</a:t>
            </a:r>
            <a:r>
              <a:rPr lang="ja-JP" altLang="en-US" sz="1200" dirty="0"/>
              <a:t>ファイルレスマルウェアの脅威！仕組みと感染経路からみる実践的対策”</a:t>
            </a:r>
            <a:r>
              <a:rPr lang="en-US" altLang="ja-JP" sz="1200" dirty="0"/>
              <a:t>,</a:t>
            </a:r>
          </a:p>
          <a:p>
            <a:r>
              <a:rPr lang="en-US" altLang="ja-JP" sz="1200" dirty="0">
                <a:hlinkClick r:id="rId5"/>
              </a:rPr>
              <a:t>https://blogs.mcafee.jp/what-is-fileless-malware#2-3</a:t>
            </a:r>
            <a:r>
              <a:rPr lang="en-US" altLang="ja-JP" sz="1200" dirty="0"/>
              <a:t> </a:t>
            </a:r>
            <a:endParaRPr lang="ja-JP" altLang="en-US" sz="1200" dirty="0"/>
          </a:p>
        </p:txBody>
      </p:sp>
    </p:spTree>
    <p:extLst>
      <p:ext uri="{BB962C8B-B14F-4D97-AF65-F5344CB8AC3E}">
        <p14:creationId xmlns:p14="http://schemas.microsoft.com/office/powerpoint/2010/main" val="32824802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31B223-5BD9-4DCB-8B4D-D09F9B771F2F}"/>
              </a:ext>
            </a:extLst>
          </p:cNvPr>
          <p:cNvSpPr>
            <a:spLocks noGrp="1"/>
          </p:cNvSpPr>
          <p:nvPr>
            <p:ph type="title"/>
          </p:nvPr>
        </p:nvSpPr>
        <p:spPr/>
        <p:txBody>
          <a:bodyPr>
            <a:normAutofit fontScale="90000"/>
          </a:bodyPr>
          <a:lstStyle/>
          <a:p>
            <a:r>
              <a:rPr kumimoji="1" lang="ja-JP" altLang="en-US" dirty="0"/>
              <a:t>ファイルレスマルウェアの仕組み</a:t>
            </a:r>
          </a:p>
        </p:txBody>
      </p:sp>
      <p:sp>
        <p:nvSpPr>
          <p:cNvPr id="3" name="コンテンツ プレースホルダー 2">
            <a:extLst>
              <a:ext uri="{FF2B5EF4-FFF2-40B4-BE49-F238E27FC236}">
                <a16:creationId xmlns:a16="http://schemas.microsoft.com/office/drawing/2014/main" id="{CAAA2780-D1DB-4CD8-B22C-D478CD7619D2}"/>
              </a:ext>
            </a:extLst>
          </p:cNvPr>
          <p:cNvSpPr>
            <a:spLocks noGrp="1"/>
          </p:cNvSpPr>
          <p:nvPr>
            <p:ph idx="1"/>
          </p:nvPr>
        </p:nvSpPr>
        <p:spPr/>
        <p:txBody>
          <a:bodyPr/>
          <a:lstStyle/>
          <a:p>
            <a:pPr marL="0" indent="0">
              <a:buNone/>
            </a:pPr>
            <a:r>
              <a:rPr lang="ja-JP" altLang="en-US" dirty="0"/>
              <a:t>ファイルレスマルウェアは、</a:t>
            </a:r>
            <a:r>
              <a:rPr lang="en-US" altLang="ja-JP" dirty="0"/>
              <a:t>4 </a:t>
            </a:r>
            <a:r>
              <a:rPr lang="ja-JP" altLang="en-US" dirty="0"/>
              <a:t>段階で攻撃を行う</a:t>
            </a:r>
            <a:r>
              <a:rPr lang="en-US" altLang="ja-JP" dirty="0"/>
              <a:t>[1]</a:t>
            </a:r>
          </a:p>
          <a:p>
            <a:pPr marL="0" indent="0">
              <a:buNone/>
            </a:pPr>
            <a:endParaRPr lang="en-US" altLang="ja-JP" sz="2000" dirty="0"/>
          </a:p>
          <a:p>
            <a:pPr marL="0" indent="0">
              <a:spcAft>
                <a:spcPts val="600"/>
              </a:spcAft>
              <a:buNone/>
            </a:pPr>
            <a:r>
              <a:rPr lang="ja-JP" altLang="en-US" sz="2400" dirty="0"/>
              <a:t>第 </a:t>
            </a:r>
            <a:r>
              <a:rPr lang="en-US" altLang="ja-JP" sz="2400" dirty="0"/>
              <a:t>1 </a:t>
            </a:r>
            <a:r>
              <a:rPr lang="ja-JP" altLang="en-US" sz="2400" dirty="0"/>
              <a:t>段階 </a:t>
            </a:r>
            <a:r>
              <a:rPr lang="en-US" altLang="ja-JP" sz="2400" dirty="0"/>
              <a:t>: </a:t>
            </a:r>
            <a:r>
              <a:rPr lang="ja-JP" altLang="en-US" sz="2400" dirty="0"/>
              <a:t>攻撃者がマルウェアを呼び出すスクリプトが</a:t>
            </a:r>
            <a:r>
              <a:rPr lang="en-US" altLang="ja-JP" sz="2400" dirty="0"/>
              <a:t>	</a:t>
            </a:r>
            <a:r>
              <a:rPr lang="ja-JP" altLang="en-US" sz="2400" dirty="0"/>
              <a:t>　　　</a:t>
            </a:r>
            <a:r>
              <a:rPr lang="en-US" altLang="ja-JP" sz="2400" dirty="0"/>
              <a:t>	</a:t>
            </a:r>
            <a:r>
              <a:rPr lang="ja-JP" altLang="en-US" sz="2400" dirty="0"/>
              <a:t>　　  含まれた添付ファイル付きメールを送信</a:t>
            </a:r>
            <a:endParaRPr lang="en-US" altLang="ja-JP" sz="2400" dirty="0"/>
          </a:p>
          <a:p>
            <a:pPr marL="0" indent="0">
              <a:spcAft>
                <a:spcPts val="600"/>
              </a:spcAft>
              <a:buNone/>
            </a:pPr>
            <a:r>
              <a:rPr lang="ja-JP" altLang="en-US" sz="2400" dirty="0"/>
              <a:t>第 </a:t>
            </a:r>
            <a:r>
              <a:rPr lang="en-US" altLang="ja-JP" sz="2400" dirty="0"/>
              <a:t>2 </a:t>
            </a:r>
            <a:r>
              <a:rPr lang="ja-JP" altLang="en-US" sz="2400" dirty="0"/>
              <a:t>段階 </a:t>
            </a:r>
            <a:r>
              <a:rPr lang="en-US" altLang="ja-JP" sz="2400" dirty="0"/>
              <a:t>: </a:t>
            </a:r>
            <a:r>
              <a:rPr lang="ja-JP" altLang="en-US" sz="2400" dirty="0"/>
              <a:t>添付ファイルを開くことで感染</a:t>
            </a:r>
            <a:endParaRPr lang="en-US" altLang="ja-JP" sz="2400" dirty="0"/>
          </a:p>
          <a:p>
            <a:pPr marL="0" indent="0">
              <a:spcAft>
                <a:spcPts val="600"/>
              </a:spcAft>
              <a:buNone/>
            </a:pPr>
            <a:r>
              <a:rPr lang="ja-JP" altLang="en-US" sz="2400" dirty="0"/>
              <a:t>第 </a:t>
            </a:r>
            <a:r>
              <a:rPr lang="en-US" altLang="ja-JP" sz="2400" dirty="0"/>
              <a:t>3 </a:t>
            </a:r>
            <a:r>
              <a:rPr lang="ja-JP" altLang="en-US" sz="2400" dirty="0"/>
              <a:t>段階 </a:t>
            </a:r>
            <a:r>
              <a:rPr lang="en-US" altLang="ja-JP" sz="2400" dirty="0"/>
              <a:t>: </a:t>
            </a:r>
            <a:r>
              <a:rPr lang="ja-JP" altLang="en-US" sz="2400" dirty="0"/>
              <a:t>感染後、外部の </a:t>
            </a:r>
            <a:r>
              <a:rPr lang="en-US" altLang="ja-JP" sz="2400" dirty="0"/>
              <a:t>C</a:t>
            </a:r>
            <a:r>
              <a:rPr lang="ja-JP" altLang="en-US" sz="2400" dirty="0"/>
              <a:t>＆</a:t>
            </a:r>
            <a:r>
              <a:rPr lang="en-US" altLang="ja-JP" sz="2400" dirty="0"/>
              <a:t>C </a:t>
            </a:r>
            <a:r>
              <a:rPr lang="ja-JP" altLang="en-US" sz="2400" dirty="0"/>
              <a:t>サーバに接続</a:t>
            </a:r>
            <a:endParaRPr lang="en-US" altLang="ja-JP" sz="2400" dirty="0"/>
          </a:p>
          <a:p>
            <a:pPr marL="0" indent="0">
              <a:spcAft>
                <a:spcPts val="600"/>
              </a:spcAft>
              <a:buNone/>
            </a:pPr>
            <a:r>
              <a:rPr lang="ja-JP" altLang="en-US" sz="2400" dirty="0"/>
              <a:t>第 </a:t>
            </a:r>
            <a:r>
              <a:rPr lang="en-US" altLang="ja-JP" sz="2400" dirty="0"/>
              <a:t>4 </a:t>
            </a:r>
            <a:r>
              <a:rPr lang="ja-JP" altLang="en-US" sz="2400" dirty="0"/>
              <a:t>段階 </a:t>
            </a:r>
            <a:r>
              <a:rPr lang="en-US" altLang="ja-JP" sz="2400" dirty="0"/>
              <a:t>: </a:t>
            </a:r>
            <a:r>
              <a:rPr lang="ja-JP" altLang="en-US" sz="2400" dirty="0"/>
              <a:t>様々なマルウェアをメモリ上で実行</a:t>
            </a:r>
            <a:endParaRPr kumimoji="1" lang="ja-JP" altLang="en-US" dirty="0"/>
          </a:p>
        </p:txBody>
      </p:sp>
      <p:sp>
        <p:nvSpPr>
          <p:cNvPr id="4" name="テキスト ボックス 3">
            <a:extLst>
              <a:ext uri="{FF2B5EF4-FFF2-40B4-BE49-F238E27FC236}">
                <a16:creationId xmlns:a16="http://schemas.microsoft.com/office/drawing/2014/main" id="{80C0AFCC-45DA-4BBB-82FC-9FCFA705C539}"/>
              </a:ext>
            </a:extLst>
          </p:cNvPr>
          <p:cNvSpPr txBox="1"/>
          <p:nvPr/>
        </p:nvSpPr>
        <p:spPr>
          <a:xfrm>
            <a:off x="1703512" y="5237746"/>
            <a:ext cx="9126244" cy="461665"/>
          </a:xfrm>
          <a:prstGeom prst="rect">
            <a:avLst/>
          </a:prstGeom>
          <a:noFill/>
        </p:spPr>
        <p:txBody>
          <a:bodyPr wrap="square" rtlCol="0">
            <a:spAutoFit/>
          </a:bodyPr>
          <a:lstStyle/>
          <a:p>
            <a:r>
              <a:rPr lang="en-US" altLang="ja-JP" sz="1200" dirty="0"/>
              <a:t>[1] </a:t>
            </a:r>
            <a:r>
              <a:rPr lang="ja-JP" altLang="en-US" sz="1200" dirty="0"/>
              <a:t>山田拓也</a:t>
            </a:r>
            <a:r>
              <a:rPr lang="en-US" altLang="ja-JP" sz="1200" dirty="0"/>
              <a:t>,”</a:t>
            </a:r>
            <a:r>
              <a:rPr lang="ja-JP" altLang="en-US" sz="1200" dirty="0"/>
              <a:t>ウイルス対策ソフトを突破</a:t>
            </a:r>
            <a:r>
              <a:rPr lang="en-US" altLang="ja-JP" sz="1200" dirty="0"/>
              <a:t>?</a:t>
            </a:r>
            <a:r>
              <a:rPr lang="ja-JP" altLang="en-US" sz="1200" dirty="0"/>
              <a:t>「ファイルレスマルウェア」</a:t>
            </a:r>
            <a:r>
              <a:rPr lang="en-US" altLang="ja-JP" sz="1200" dirty="0"/>
              <a:t>PowerShell </a:t>
            </a:r>
            <a:r>
              <a:rPr lang="ja-JP" altLang="en-US" sz="1200" dirty="0"/>
              <a:t>が備える、システム管理の利便性とセキュリティリスク”</a:t>
            </a:r>
            <a:r>
              <a:rPr lang="en-US" altLang="ja-JP" sz="1200" dirty="0"/>
              <a:t>,</a:t>
            </a:r>
          </a:p>
          <a:p>
            <a:r>
              <a:rPr lang="en-US" altLang="ja-JP" sz="1200" dirty="0">
                <a:hlinkClick r:id="rId3"/>
              </a:rPr>
              <a:t>https://bizdrive.ntt-east.co.jp/articles/dr00095-001.html</a:t>
            </a:r>
            <a:r>
              <a:rPr lang="en-US" altLang="ja-JP" sz="1200" dirty="0"/>
              <a:t> </a:t>
            </a:r>
            <a:endParaRPr lang="ja-JP" altLang="en-US" sz="1200" dirty="0"/>
          </a:p>
        </p:txBody>
      </p:sp>
    </p:spTree>
    <p:extLst>
      <p:ext uri="{BB962C8B-B14F-4D97-AF65-F5344CB8AC3E}">
        <p14:creationId xmlns:p14="http://schemas.microsoft.com/office/powerpoint/2010/main" val="14772145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B80CC2D9-712C-4A2B-B221-A2980C3D5A46}"/>
              </a:ext>
            </a:extLst>
          </p:cNvPr>
          <p:cNvSpPr/>
          <p:nvPr/>
        </p:nvSpPr>
        <p:spPr>
          <a:xfrm>
            <a:off x="1959006" y="1506714"/>
            <a:ext cx="8291826" cy="210649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latin typeface="+mj-ea"/>
                <a:ea typeface="+mj-ea"/>
              </a:rPr>
              <a:t>ファイルレスマルウェアはウィルス対策ソフトに対して「秘匿性」を持っている</a:t>
            </a:r>
            <a:br>
              <a:rPr lang="en-US" altLang="ja-JP" sz="2800" dirty="0">
                <a:solidFill>
                  <a:schemeClr val="tx1"/>
                </a:solidFill>
                <a:latin typeface="+mj-ea"/>
                <a:ea typeface="+mj-ea"/>
              </a:rPr>
            </a:br>
            <a:br>
              <a:rPr lang="en-US" altLang="ja-JP" sz="2800" dirty="0">
                <a:solidFill>
                  <a:schemeClr val="tx1"/>
                </a:solidFill>
                <a:latin typeface="+mj-ea"/>
                <a:ea typeface="+mj-ea"/>
              </a:rPr>
            </a:br>
            <a:r>
              <a:rPr lang="ja-JP" altLang="en-US" sz="2800" dirty="0">
                <a:solidFill>
                  <a:schemeClr val="tx1"/>
                </a:solidFill>
                <a:latin typeface="+mj-ea"/>
                <a:ea typeface="+mj-ea"/>
              </a:rPr>
              <a:t>→ 既存の情報システムに有効利用できないか</a:t>
            </a:r>
          </a:p>
        </p:txBody>
      </p:sp>
      <p:sp>
        <p:nvSpPr>
          <p:cNvPr id="2" name="タイトル 1">
            <a:extLst>
              <a:ext uri="{FF2B5EF4-FFF2-40B4-BE49-F238E27FC236}">
                <a16:creationId xmlns:a16="http://schemas.microsoft.com/office/drawing/2014/main" id="{DAA90248-DD02-4E4D-BAFD-79CE0D598E01}"/>
              </a:ext>
            </a:extLst>
          </p:cNvPr>
          <p:cNvSpPr>
            <a:spLocks noGrp="1"/>
          </p:cNvSpPr>
          <p:nvPr>
            <p:ph type="title"/>
          </p:nvPr>
        </p:nvSpPr>
        <p:spPr/>
        <p:txBody>
          <a:bodyPr>
            <a:normAutofit fontScale="90000"/>
          </a:bodyPr>
          <a:lstStyle/>
          <a:p>
            <a:r>
              <a:rPr kumimoji="1" lang="ja-JP" altLang="en-US" dirty="0"/>
              <a:t>研究目的</a:t>
            </a:r>
          </a:p>
        </p:txBody>
      </p:sp>
      <p:sp>
        <p:nvSpPr>
          <p:cNvPr id="4" name="四角形: 角を丸くする 3">
            <a:extLst>
              <a:ext uri="{FF2B5EF4-FFF2-40B4-BE49-F238E27FC236}">
                <a16:creationId xmlns:a16="http://schemas.microsoft.com/office/drawing/2014/main" id="{F77C22CB-C3CE-4E24-91AC-8B1AE4968F32}"/>
              </a:ext>
            </a:extLst>
          </p:cNvPr>
          <p:cNvSpPr/>
          <p:nvPr/>
        </p:nvSpPr>
        <p:spPr>
          <a:xfrm>
            <a:off x="1954383" y="5046509"/>
            <a:ext cx="8283234" cy="9397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mj-ea"/>
                <a:ea typeface="+mj-ea"/>
              </a:rPr>
              <a:t>ファイルレスマルウェアの持つ特徴と仕組みに着目し、</a:t>
            </a:r>
            <a:br>
              <a:rPr lang="en-US" altLang="ja-JP" sz="2400" dirty="0">
                <a:solidFill>
                  <a:schemeClr val="tx1"/>
                </a:solidFill>
                <a:latin typeface="+mj-ea"/>
                <a:ea typeface="+mj-ea"/>
              </a:rPr>
            </a:br>
            <a:r>
              <a:rPr lang="ja-JP" altLang="en-US" sz="2400" dirty="0">
                <a:solidFill>
                  <a:schemeClr val="tx1"/>
                </a:solidFill>
                <a:latin typeface="+mj-ea"/>
                <a:ea typeface="+mj-ea"/>
              </a:rPr>
              <a:t>善用した電子投票システムの提案・検証を行う</a:t>
            </a:r>
            <a:endParaRPr lang="en-US" altLang="ja-JP" sz="2400" dirty="0">
              <a:solidFill>
                <a:schemeClr val="tx1"/>
              </a:solidFill>
              <a:latin typeface="+mj-ea"/>
              <a:ea typeface="+mj-ea"/>
            </a:endParaRPr>
          </a:p>
        </p:txBody>
      </p:sp>
      <p:sp>
        <p:nvSpPr>
          <p:cNvPr id="8" name="矢印: 下 7">
            <a:extLst>
              <a:ext uri="{FF2B5EF4-FFF2-40B4-BE49-F238E27FC236}">
                <a16:creationId xmlns:a16="http://schemas.microsoft.com/office/drawing/2014/main" id="{EAA3C7D2-6374-4A7A-AA22-5E86D836B4B6}"/>
              </a:ext>
            </a:extLst>
          </p:cNvPr>
          <p:cNvSpPr/>
          <p:nvPr/>
        </p:nvSpPr>
        <p:spPr>
          <a:xfrm>
            <a:off x="5672131" y="3828272"/>
            <a:ext cx="847738" cy="1003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Tree>
    <p:extLst>
      <p:ext uri="{BB962C8B-B14F-4D97-AF65-F5344CB8AC3E}">
        <p14:creationId xmlns:p14="http://schemas.microsoft.com/office/powerpoint/2010/main" val="20086043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提案する電子投票システム</a:t>
            </a:r>
          </a:p>
        </p:txBody>
      </p:sp>
      <p:sp>
        <p:nvSpPr>
          <p:cNvPr id="3" name="テキスト ボックス 2">
            <a:extLst>
              <a:ext uri="{FF2B5EF4-FFF2-40B4-BE49-F238E27FC236}">
                <a16:creationId xmlns:a16="http://schemas.microsoft.com/office/drawing/2014/main" id="{1EC401E9-3E12-4363-A90D-F531C1047126}"/>
              </a:ext>
            </a:extLst>
          </p:cNvPr>
          <p:cNvSpPr txBox="1"/>
          <p:nvPr/>
        </p:nvSpPr>
        <p:spPr>
          <a:xfrm>
            <a:off x="1415480" y="3291785"/>
            <a:ext cx="5715063" cy="2482411"/>
          </a:xfrm>
          <a:prstGeom prst="rect">
            <a:avLst/>
          </a:prstGeom>
          <a:noFill/>
        </p:spPr>
        <p:txBody>
          <a:bodyPr wrap="square" rtlCol="0">
            <a:spAutoFit/>
          </a:bodyPr>
          <a:lstStyle/>
          <a:p>
            <a:pPr marL="457200" indent="-457200">
              <a:lnSpc>
                <a:spcPct val="150000"/>
              </a:lnSpc>
              <a:buFont typeface="+mj-ea"/>
              <a:buAutoNum type="circleNumDbPlain"/>
            </a:pPr>
            <a:r>
              <a:rPr lang="ja-JP" altLang="en-US" sz="2000" dirty="0">
                <a:latin typeface="+mj-ea"/>
                <a:ea typeface="+mj-ea"/>
              </a:rPr>
              <a:t> ダウンローダから投票システムを呼び出す</a:t>
            </a:r>
            <a:endParaRPr lang="en-US" altLang="ja-JP" sz="2000" dirty="0">
              <a:latin typeface="+mj-ea"/>
              <a:ea typeface="+mj-ea"/>
            </a:endParaRPr>
          </a:p>
          <a:p>
            <a:pPr marL="457200" indent="-457200">
              <a:buFont typeface="+mj-ea"/>
              <a:buAutoNum type="circleNumDbPlain"/>
            </a:pPr>
            <a:r>
              <a:rPr lang="ja-JP" altLang="en-US" sz="2000" dirty="0">
                <a:latin typeface="+mj-ea"/>
                <a:ea typeface="+mj-ea"/>
              </a:rPr>
              <a:t> 投票システムを選挙管理者</a:t>
            </a:r>
            <a:r>
              <a:rPr lang="en-US" altLang="ja-JP" sz="2000" dirty="0">
                <a:latin typeface="+mj-ea"/>
                <a:ea typeface="+mj-ea"/>
              </a:rPr>
              <a:t>PC</a:t>
            </a:r>
            <a:r>
              <a:rPr lang="ja-JP" altLang="en-US" sz="2000" dirty="0">
                <a:latin typeface="+mj-ea"/>
                <a:ea typeface="+mj-ea"/>
              </a:rPr>
              <a:t>のメモリ上でダウンロード・実行</a:t>
            </a:r>
            <a:endParaRPr lang="en-US" altLang="ja-JP" sz="2000" dirty="0">
              <a:latin typeface="+mj-ea"/>
              <a:ea typeface="+mj-ea"/>
            </a:endParaRPr>
          </a:p>
          <a:p>
            <a:pPr marL="457200" indent="-457200">
              <a:lnSpc>
                <a:spcPct val="150000"/>
              </a:lnSpc>
              <a:buFont typeface="+mj-ea"/>
              <a:buAutoNum type="circleNumDbPlain"/>
            </a:pPr>
            <a:r>
              <a:rPr lang="ja-JP" altLang="en-US" sz="2000" dirty="0">
                <a:latin typeface="+mj-ea"/>
                <a:ea typeface="+mj-ea"/>
              </a:rPr>
              <a:t>投票に必要な情報を入力</a:t>
            </a:r>
            <a:endParaRPr lang="en-US" altLang="ja-JP" sz="2000" dirty="0">
              <a:latin typeface="+mj-ea"/>
              <a:ea typeface="+mj-ea"/>
            </a:endParaRPr>
          </a:p>
          <a:p>
            <a:pPr marL="457200" indent="-457200">
              <a:lnSpc>
                <a:spcPct val="150000"/>
              </a:lnSpc>
              <a:buFont typeface="+mj-ea"/>
              <a:buAutoNum type="circleNumDbPlain"/>
            </a:pPr>
            <a:r>
              <a:rPr lang="ja-JP" altLang="en-US" sz="2000" dirty="0">
                <a:latin typeface="+mj-ea"/>
                <a:ea typeface="+mj-ea"/>
              </a:rPr>
              <a:t>投票用の</a:t>
            </a:r>
            <a:r>
              <a:rPr lang="en-US" altLang="ja-JP" sz="2000" dirty="0">
                <a:latin typeface="+mj-ea"/>
                <a:ea typeface="+mj-ea"/>
              </a:rPr>
              <a:t>URL</a:t>
            </a:r>
            <a:r>
              <a:rPr lang="ja-JP" altLang="en-US" sz="2000" dirty="0">
                <a:latin typeface="+mj-ea"/>
                <a:ea typeface="+mj-ea"/>
              </a:rPr>
              <a:t>とパスワードを配布</a:t>
            </a:r>
          </a:p>
          <a:p>
            <a:pPr marL="457200" indent="-457200">
              <a:lnSpc>
                <a:spcPct val="150000"/>
              </a:lnSpc>
              <a:buFont typeface="+mj-ea"/>
              <a:buAutoNum type="circleNumDbPlain"/>
            </a:pPr>
            <a:r>
              <a:rPr lang="en-US" altLang="ja-JP" sz="2000" dirty="0">
                <a:latin typeface="+mj-ea"/>
                <a:ea typeface="+mj-ea"/>
              </a:rPr>
              <a:t>URL</a:t>
            </a:r>
            <a:r>
              <a:rPr lang="ja-JP" altLang="en-US" sz="2000" dirty="0">
                <a:latin typeface="+mj-ea"/>
                <a:ea typeface="+mj-ea"/>
              </a:rPr>
              <a:t>にアクセスし、選挙管理者の</a:t>
            </a:r>
            <a:r>
              <a:rPr lang="en-US" altLang="ja-JP" sz="2000" dirty="0">
                <a:latin typeface="+mj-ea"/>
                <a:ea typeface="+mj-ea"/>
              </a:rPr>
              <a:t>PC</a:t>
            </a:r>
            <a:r>
              <a:rPr lang="ja-JP" altLang="en-US" sz="2000" dirty="0">
                <a:latin typeface="+mj-ea"/>
                <a:ea typeface="+mj-ea"/>
              </a:rPr>
              <a:t>へ投票</a:t>
            </a:r>
            <a:endParaRPr lang="en-US" altLang="ja-JP" sz="2000" dirty="0">
              <a:latin typeface="+mj-ea"/>
              <a:ea typeface="+mj-ea"/>
            </a:endParaRPr>
          </a:p>
        </p:txBody>
      </p:sp>
      <p:pic>
        <p:nvPicPr>
          <p:cNvPr id="11" name="グラフィックス 10" descr="ノート PC 単色塗りつぶし">
            <a:extLst>
              <a:ext uri="{FF2B5EF4-FFF2-40B4-BE49-F238E27FC236}">
                <a16:creationId xmlns:a16="http://schemas.microsoft.com/office/drawing/2014/main" id="{C3A638E0-1A81-44ED-AB69-0D4A4D3FA8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8319" y="3655616"/>
            <a:ext cx="491875" cy="497474"/>
          </a:xfrm>
          <a:prstGeom prst="rect">
            <a:avLst/>
          </a:prstGeom>
        </p:spPr>
      </p:pic>
      <p:grpSp>
        <p:nvGrpSpPr>
          <p:cNvPr id="12" name="グループ化 11">
            <a:extLst>
              <a:ext uri="{FF2B5EF4-FFF2-40B4-BE49-F238E27FC236}">
                <a16:creationId xmlns:a16="http://schemas.microsoft.com/office/drawing/2014/main" id="{2DDA892E-EC71-465C-ACD6-94CFBA60230F}"/>
              </a:ext>
            </a:extLst>
          </p:cNvPr>
          <p:cNvGrpSpPr/>
          <p:nvPr/>
        </p:nvGrpSpPr>
        <p:grpSpPr>
          <a:xfrm>
            <a:off x="7828986" y="3663519"/>
            <a:ext cx="1078835" cy="790341"/>
            <a:chOff x="729455" y="1302141"/>
            <a:chExt cx="1568788" cy="1350081"/>
          </a:xfrm>
        </p:grpSpPr>
        <p:pic>
          <p:nvPicPr>
            <p:cNvPr id="13" name="グラフィックス 12" descr="ユーザー 単色塗りつぶし">
              <a:extLst>
                <a:ext uri="{FF2B5EF4-FFF2-40B4-BE49-F238E27FC236}">
                  <a16:creationId xmlns:a16="http://schemas.microsoft.com/office/drawing/2014/main" id="{8AA4ACE3-2441-425A-8B4F-092E9104D7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758" y="1302141"/>
              <a:ext cx="914400" cy="914400"/>
            </a:xfrm>
            <a:prstGeom prst="rect">
              <a:avLst/>
            </a:prstGeom>
          </p:spPr>
        </p:pic>
        <p:sp>
          <p:nvSpPr>
            <p:cNvPr id="14" name="テキスト ボックス 13">
              <a:extLst>
                <a:ext uri="{FF2B5EF4-FFF2-40B4-BE49-F238E27FC236}">
                  <a16:creationId xmlns:a16="http://schemas.microsoft.com/office/drawing/2014/main" id="{95A29425-AE1B-4522-9E57-BB908CF65F1D}"/>
                </a:ext>
              </a:extLst>
            </p:cNvPr>
            <p:cNvSpPr txBox="1"/>
            <p:nvPr/>
          </p:nvSpPr>
          <p:spPr>
            <a:xfrm>
              <a:off x="729455" y="2126469"/>
              <a:ext cx="1568788" cy="525753"/>
            </a:xfrm>
            <a:prstGeom prst="rect">
              <a:avLst/>
            </a:prstGeom>
            <a:noFill/>
          </p:spPr>
          <p:txBody>
            <a:bodyPr wrap="square" rtlCol="0">
              <a:spAutoFit/>
            </a:bodyPr>
            <a:lstStyle/>
            <a:p>
              <a:r>
                <a:rPr lang="ja-JP" altLang="en-US" sz="1400" b="1" dirty="0">
                  <a:latin typeface="+mj-ea"/>
                  <a:ea typeface="+mj-ea"/>
                </a:rPr>
                <a:t>選挙管理者</a:t>
              </a:r>
            </a:p>
          </p:txBody>
        </p:sp>
      </p:grpSp>
      <p:pic>
        <p:nvPicPr>
          <p:cNvPr id="15" name="グラフィックス 14" descr="ノート PC 単色塗りつぶし">
            <a:extLst>
              <a:ext uri="{FF2B5EF4-FFF2-40B4-BE49-F238E27FC236}">
                <a16:creationId xmlns:a16="http://schemas.microsoft.com/office/drawing/2014/main" id="{6E11DB78-C4EA-49A4-B97C-03BACB54BE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7418" y="5184861"/>
            <a:ext cx="455969" cy="461158"/>
          </a:xfrm>
          <a:prstGeom prst="rect">
            <a:avLst/>
          </a:prstGeom>
        </p:spPr>
      </p:pic>
      <p:pic>
        <p:nvPicPr>
          <p:cNvPr id="17" name="グラフィックス 16" descr="サーバー 枠線">
            <a:extLst>
              <a:ext uri="{FF2B5EF4-FFF2-40B4-BE49-F238E27FC236}">
                <a16:creationId xmlns:a16="http://schemas.microsoft.com/office/drawing/2014/main" id="{2EDB7E8E-A32F-4F58-9244-B3294D74F0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20815" y="2096974"/>
            <a:ext cx="491875" cy="497474"/>
          </a:xfrm>
          <a:prstGeom prst="rect">
            <a:avLst/>
          </a:prstGeom>
        </p:spPr>
      </p:pic>
      <p:sp>
        <p:nvSpPr>
          <p:cNvPr id="18" name="テキスト ボックス 17">
            <a:extLst>
              <a:ext uri="{FF2B5EF4-FFF2-40B4-BE49-F238E27FC236}">
                <a16:creationId xmlns:a16="http://schemas.microsoft.com/office/drawing/2014/main" id="{D27AA55E-CCFC-40AE-9B56-3213104CFD57}"/>
              </a:ext>
            </a:extLst>
          </p:cNvPr>
          <p:cNvSpPr txBox="1"/>
          <p:nvPr/>
        </p:nvSpPr>
        <p:spPr>
          <a:xfrm>
            <a:off x="8080848" y="2558466"/>
            <a:ext cx="771808" cy="307777"/>
          </a:xfrm>
          <a:prstGeom prst="rect">
            <a:avLst/>
          </a:prstGeom>
          <a:noFill/>
        </p:spPr>
        <p:txBody>
          <a:bodyPr wrap="square" rtlCol="0">
            <a:spAutoFit/>
          </a:bodyPr>
          <a:lstStyle/>
          <a:p>
            <a:r>
              <a:rPr lang="ja-JP" altLang="en-US" sz="1400" b="1" dirty="0">
                <a:latin typeface="+mj-ea"/>
                <a:ea typeface="+mj-ea"/>
              </a:rPr>
              <a:t>サーバ</a:t>
            </a:r>
          </a:p>
        </p:txBody>
      </p:sp>
      <p:sp>
        <p:nvSpPr>
          <p:cNvPr id="19" name="テキスト ボックス 18">
            <a:extLst>
              <a:ext uri="{FF2B5EF4-FFF2-40B4-BE49-F238E27FC236}">
                <a16:creationId xmlns:a16="http://schemas.microsoft.com/office/drawing/2014/main" id="{8561DF34-BA11-457F-9A2C-CFAE7BD19AA9}"/>
              </a:ext>
            </a:extLst>
          </p:cNvPr>
          <p:cNvSpPr txBox="1"/>
          <p:nvPr/>
        </p:nvSpPr>
        <p:spPr>
          <a:xfrm>
            <a:off x="7059386" y="5519375"/>
            <a:ext cx="729467" cy="307777"/>
          </a:xfrm>
          <a:prstGeom prst="rect">
            <a:avLst/>
          </a:prstGeom>
          <a:noFill/>
        </p:spPr>
        <p:txBody>
          <a:bodyPr wrap="square" rtlCol="0">
            <a:spAutoFit/>
          </a:bodyPr>
          <a:lstStyle/>
          <a:p>
            <a:r>
              <a:rPr lang="ja-JP" altLang="en-US" sz="1400" b="1" dirty="0">
                <a:latin typeface="+mj-ea"/>
                <a:ea typeface="+mj-ea"/>
              </a:rPr>
              <a:t>投票者</a:t>
            </a:r>
          </a:p>
        </p:txBody>
      </p:sp>
      <p:grpSp>
        <p:nvGrpSpPr>
          <p:cNvPr id="20" name="グループ化 19">
            <a:extLst>
              <a:ext uri="{FF2B5EF4-FFF2-40B4-BE49-F238E27FC236}">
                <a16:creationId xmlns:a16="http://schemas.microsoft.com/office/drawing/2014/main" id="{2F39FDE2-67E8-4D8E-86A0-4AFF09C638E5}"/>
              </a:ext>
            </a:extLst>
          </p:cNvPr>
          <p:cNvGrpSpPr/>
          <p:nvPr/>
        </p:nvGrpSpPr>
        <p:grpSpPr>
          <a:xfrm>
            <a:off x="9141080" y="3291785"/>
            <a:ext cx="1311505" cy="557389"/>
            <a:chOff x="2531376" y="1083347"/>
            <a:chExt cx="2620328" cy="1295101"/>
          </a:xfrm>
        </p:grpSpPr>
        <p:pic>
          <p:nvPicPr>
            <p:cNvPr id="21" name="図 20" descr="アイコン&#10;&#10;自動的に生成された説明">
              <a:extLst>
                <a:ext uri="{FF2B5EF4-FFF2-40B4-BE49-F238E27FC236}">
                  <a16:creationId xmlns:a16="http://schemas.microsoft.com/office/drawing/2014/main" id="{30D99552-C93F-41CC-9527-C2657841DA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71206" y="1083347"/>
              <a:ext cx="768178" cy="768178"/>
            </a:xfrm>
            <a:prstGeom prst="rect">
              <a:avLst/>
            </a:prstGeom>
          </p:spPr>
        </p:pic>
        <p:sp>
          <p:nvSpPr>
            <p:cNvPr id="22" name="テキスト ボックス 21">
              <a:extLst>
                <a:ext uri="{FF2B5EF4-FFF2-40B4-BE49-F238E27FC236}">
                  <a16:creationId xmlns:a16="http://schemas.microsoft.com/office/drawing/2014/main" id="{E3FAAFCC-9DD6-443A-97E7-8E7A3FD93E1A}"/>
                </a:ext>
              </a:extLst>
            </p:cNvPr>
            <p:cNvSpPr txBox="1"/>
            <p:nvPr/>
          </p:nvSpPr>
          <p:spPr>
            <a:xfrm>
              <a:off x="2531376" y="1663325"/>
              <a:ext cx="2620328" cy="715123"/>
            </a:xfrm>
            <a:prstGeom prst="rect">
              <a:avLst/>
            </a:prstGeom>
            <a:noFill/>
          </p:spPr>
          <p:txBody>
            <a:bodyPr wrap="square" rtlCol="0">
              <a:spAutoFit/>
            </a:bodyPr>
            <a:lstStyle/>
            <a:p>
              <a:r>
                <a:rPr lang="ja-JP" altLang="en-US" sz="1400" b="1" dirty="0">
                  <a:latin typeface="+mj-ea"/>
                  <a:ea typeface="+mj-ea"/>
                </a:rPr>
                <a:t>ダウンローダ</a:t>
              </a:r>
            </a:p>
          </p:txBody>
        </p:sp>
      </p:grpSp>
      <p:sp>
        <p:nvSpPr>
          <p:cNvPr id="23" name="テキスト ボックス 22">
            <a:extLst>
              <a:ext uri="{FF2B5EF4-FFF2-40B4-BE49-F238E27FC236}">
                <a16:creationId xmlns:a16="http://schemas.microsoft.com/office/drawing/2014/main" id="{89BDEFF4-191D-4E45-BCBF-F7EA85725FA4}"/>
              </a:ext>
            </a:extLst>
          </p:cNvPr>
          <p:cNvSpPr txBox="1"/>
          <p:nvPr/>
        </p:nvSpPr>
        <p:spPr>
          <a:xfrm>
            <a:off x="8616661" y="3060965"/>
            <a:ext cx="252382" cy="307777"/>
          </a:xfrm>
          <a:prstGeom prst="rect">
            <a:avLst/>
          </a:prstGeom>
          <a:noFill/>
        </p:spPr>
        <p:txBody>
          <a:bodyPr wrap="square" rtlCol="0">
            <a:spAutoFit/>
          </a:bodyPr>
          <a:lstStyle/>
          <a:p>
            <a:r>
              <a:rPr lang="ja-JP" altLang="en-US" sz="1400" b="1" dirty="0">
                <a:latin typeface="+mj-ea"/>
                <a:ea typeface="+mj-ea"/>
              </a:rPr>
              <a:t>①</a:t>
            </a:r>
          </a:p>
        </p:txBody>
      </p:sp>
      <p:sp>
        <p:nvSpPr>
          <p:cNvPr id="24" name="テキスト ボックス 23">
            <a:extLst>
              <a:ext uri="{FF2B5EF4-FFF2-40B4-BE49-F238E27FC236}">
                <a16:creationId xmlns:a16="http://schemas.microsoft.com/office/drawing/2014/main" id="{0FC7D8FB-BFF5-4806-AF21-E086CEAB5A6D}"/>
              </a:ext>
            </a:extLst>
          </p:cNvPr>
          <p:cNvSpPr txBox="1"/>
          <p:nvPr/>
        </p:nvSpPr>
        <p:spPr>
          <a:xfrm>
            <a:off x="7972414" y="3039695"/>
            <a:ext cx="284511" cy="307777"/>
          </a:xfrm>
          <a:prstGeom prst="rect">
            <a:avLst/>
          </a:prstGeom>
          <a:noFill/>
        </p:spPr>
        <p:txBody>
          <a:bodyPr wrap="square" rtlCol="0">
            <a:spAutoFit/>
          </a:bodyPr>
          <a:lstStyle/>
          <a:p>
            <a:r>
              <a:rPr lang="ja-JP" altLang="en-US" sz="1400" b="1" dirty="0">
                <a:latin typeface="+mj-ea"/>
                <a:ea typeface="+mj-ea"/>
              </a:rPr>
              <a:t>②</a:t>
            </a:r>
          </a:p>
        </p:txBody>
      </p:sp>
      <p:sp>
        <p:nvSpPr>
          <p:cNvPr id="25" name="テキスト ボックス 24">
            <a:extLst>
              <a:ext uri="{FF2B5EF4-FFF2-40B4-BE49-F238E27FC236}">
                <a16:creationId xmlns:a16="http://schemas.microsoft.com/office/drawing/2014/main" id="{D207A1C8-D633-4FF2-9E19-1F41104E5E5C}"/>
              </a:ext>
            </a:extLst>
          </p:cNvPr>
          <p:cNvSpPr txBox="1"/>
          <p:nvPr/>
        </p:nvSpPr>
        <p:spPr>
          <a:xfrm>
            <a:off x="7994207" y="4656016"/>
            <a:ext cx="245092" cy="307777"/>
          </a:xfrm>
          <a:prstGeom prst="rect">
            <a:avLst/>
          </a:prstGeom>
          <a:noFill/>
        </p:spPr>
        <p:txBody>
          <a:bodyPr wrap="square" rtlCol="0">
            <a:spAutoFit/>
          </a:bodyPr>
          <a:lstStyle/>
          <a:p>
            <a:r>
              <a:rPr lang="ja-JP" altLang="en-US" sz="1400" b="1" dirty="0">
                <a:latin typeface="+mj-ea"/>
                <a:ea typeface="+mj-ea"/>
              </a:rPr>
              <a:t>④</a:t>
            </a:r>
          </a:p>
        </p:txBody>
      </p:sp>
      <p:sp>
        <p:nvSpPr>
          <p:cNvPr id="26" name="テキスト ボックス 25">
            <a:extLst>
              <a:ext uri="{FF2B5EF4-FFF2-40B4-BE49-F238E27FC236}">
                <a16:creationId xmlns:a16="http://schemas.microsoft.com/office/drawing/2014/main" id="{206A9CC4-4E76-40D0-AB20-4E32D2CEED71}"/>
              </a:ext>
            </a:extLst>
          </p:cNvPr>
          <p:cNvSpPr txBox="1"/>
          <p:nvPr/>
        </p:nvSpPr>
        <p:spPr>
          <a:xfrm>
            <a:off x="8587787" y="4656017"/>
            <a:ext cx="284511" cy="307777"/>
          </a:xfrm>
          <a:prstGeom prst="rect">
            <a:avLst/>
          </a:prstGeom>
          <a:noFill/>
        </p:spPr>
        <p:txBody>
          <a:bodyPr wrap="square" rtlCol="0">
            <a:spAutoFit/>
          </a:bodyPr>
          <a:lstStyle/>
          <a:p>
            <a:r>
              <a:rPr lang="ja-JP" altLang="en-US" sz="1400" b="1" dirty="0">
                <a:latin typeface="+mj-ea"/>
                <a:ea typeface="+mj-ea"/>
              </a:rPr>
              <a:t>⑤</a:t>
            </a:r>
          </a:p>
        </p:txBody>
      </p:sp>
      <p:pic>
        <p:nvPicPr>
          <p:cNvPr id="27" name="グラフィックス 26" descr="ノート PC 単色塗りつぶし">
            <a:extLst>
              <a:ext uri="{FF2B5EF4-FFF2-40B4-BE49-F238E27FC236}">
                <a16:creationId xmlns:a16="http://schemas.microsoft.com/office/drawing/2014/main" id="{EC0B8F73-9D15-4A93-A4A6-839E2B155F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9303" y="5172628"/>
            <a:ext cx="455969" cy="461158"/>
          </a:xfrm>
          <a:prstGeom prst="rect">
            <a:avLst/>
          </a:prstGeom>
        </p:spPr>
      </p:pic>
      <p:sp>
        <p:nvSpPr>
          <p:cNvPr id="28" name="テキスト ボックス 27">
            <a:extLst>
              <a:ext uri="{FF2B5EF4-FFF2-40B4-BE49-F238E27FC236}">
                <a16:creationId xmlns:a16="http://schemas.microsoft.com/office/drawing/2014/main" id="{DAE53C10-1531-4F96-85F5-B71D38806F83}"/>
              </a:ext>
            </a:extLst>
          </p:cNvPr>
          <p:cNvSpPr txBox="1"/>
          <p:nvPr/>
        </p:nvSpPr>
        <p:spPr>
          <a:xfrm>
            <a:off x="7968255" y="5521430"/>
            <a:ext cx="788447" cy="307777"/>
          </a:xfrm>
          <a:prstGeom prst="rect">
            <a:avLst/>
          </a:prstGeom>
          <a:noFill/>
        </p:spPr>
        <p:txBody>
          <a:bodyPr wrap="square" rtlCol="0">
            <a:spAutoFit/>
          </a:bodyPr>
          <a:lstStyle/>
          <a:p>
            <a:r>
              <a:rPr lang="ja-JP" altLang="en-US" sz="1400" b="1" dirty="0">
                <a:latin typeface="+mj-ea"/>
                <a:ea typeface="+mj-ea"/>
              </a:rPr>
              <a:t>投票者</a:t>
            </a:r>
          </a:p>
        </p:txBody>
      </p:sp>
      <p:pic>
        <p:nvPicPr>
          <p:cNvPr id="29" name="グラフィックス 28" descr="ノート PC 単色塗りつぶし">
            <a:extLst>
              <a:ext uri="{FF2B5EF4-FFF2-40B4-BE49-F238E27FC236}">
                <a16:creationId xmlns:a16="http://schemas.microsoft.com/office/drawing/2014/main" id="{DFC21333-47C8-4CC1-A00C-4CD8FE707E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2279" y="5184860"/>
            <a:ext cx="455969" cy="461158"/>
          </a:xfrm>
          <a:prstGeom prst="rect">
            <a:avLst/>
          </a:prstGeom>
        </p:spPr>
      </p:pic>
      <p:grpSp>
        <p:nvGrpSpPr>
          <p:cNvPr id="30" name="グループ化 29">
            <a:extLst>
              <a:ext uri="{FF2B5EF4-FFF2-40B4-BE49-F238E27FC236}">
                <a16:creationId xmlns:a16="http://schemas.microsoft.com/office/drawing/2014/main" id="{3876ABB1-CA50-402F-B3E9-D1C759DD9AB4}"/>
              </a:ext>
            </a:extLst>
          </p:cNvPr>
          <p:cNvGrpSpPr/>
          <p:nvPr/>
        </p:nvGrpSpPr>
        <p:grpSpPr>
          <a:xfrm>
            <a:off x="8984247" y="5222057"/>
            <a:ext cx="893695" cy="605093"/>
            <a:chOff x="3747974" y="4604236"/>
            <a:chExt cx="1628124" cy="1582679"/>
          </a:xfrm>
        </p:grpSpPr>
        <p:pic>
          <p:nvPicPr>
            <p:cNvPr id="31" name="グラフィックス 30" descr="ユーザー 単色塗りつぶし">
              <a:extLst>
                <a:ext uri="{FF2B5EF4-FFF2-40B4-BE49-F238E27FC236}">
                  <a16:creationId xmlns:a16="http://schemas.microsoft.com/office/drawing/2014/main" id="{2B3A04A8-126D-43CC-8BB0-8E10C10CF73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6054" y="4604236"/>
              <a:ext cx="706912" cy="914400"/>
            </a:xfrm>
            <a:prstGeom prst="rect">
              <a:avLst/>
            </a:prstGeom>
          </p:spPr>
        </p:pic>
        <p:sp>
          <p:nvSpPr>
            <p:cNvPr id="32" name="テキスト ボックス 31">
              <a:extLst>
                <a:ext uri="{FF2B5EF4-FFF2-40B4-BE49-F238E27FC236}">
                  <a16:creationId xmlns:a16="http://schemas.microsoft.com/office/drawing/2014/main" id="{9FAA8DBC-058C-475C-A144-FFC1CFB7C369}"/>
                </a:ext>
              </a:extLst>
            </p:cNvPr>
            <p:cNvSpPr txBox="1"/>
            <p:nvPr/>
          </p:nvSpPr>
          <p:spPr>
            <a:xfrm>
              <a:off x="3747974" y="5381896"/>
              <a:ext cx="1628124" cy="805019"/>
            </a:xfrm>
            <a:prstGeom prst="rect">
              <a:avLst/>
            </a:prstGeom>
            <a:noFill/>
          </p:spPr>
          <p:txBody>
            <a:bodyPr wrap="square" rtlCol="0">
              <a:spAutoFit/>
            </a:bodyPr>
            <a:lstStyle/>
            <a:p>
              <a:r>
                <a:rPr lang="ja-JP" altLang="en-US" sz="1400" b="1" dirty="0">
                  <a:latin typeface="+mj-ea"/>
                  <a:ea typeface="+mj-ea"/>
                </a:rPr>
                <a:t>投票者</a:t>
              </a:r>
            </a:p>
          </p:txBody>
        </p:sp>
      </p:grpSp>
      <p:cxnSp>
        <p:nvCxnSpPr>
          <p:cNvPr id="35" name="直線矢印コネクタ 34">
            <a:extLst>
              <a:ext uri="{FF2B5EF4-FFF2-40B4-BE49-F238E27FC236}">
                <a16:creationId xmlns:a16="http://schemas.microsoft.com/office/drawing/2014/main" id="{4D1A1908-A10E-4891-B71C-23D9DFD6BAE7}"/>
              </a:ext>
            </a:extLst>
          </p:cNvPr>
          <p:cNvCxnSpPr>
            <a:cxnSpLocks/>
          </p:cNvCxnSpPr>
          <p:nvPr/>
        </p:nvCxnSpPr>
        <p:spPr>
          <a:xfrm>
            <a:off x="8350495" y="4461813"/>
            <a:ext cx="0" cy="7548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7F6CF041-7527-4036-9F51-1EF5CD5EFAD8}"/>
              </a:ext>
            </a:extLst>
          </p:cNvPr>
          <p:cNvCxnSpPr>
            <a:cxnSpLocks/>
          </p:cNvCxnSpPr>
          <p:nvPr/>
        </p:nvCxnSpPr>
        <p:spPr>
          <a:xfrm flipH="1" flipV="1">
            <a:off x="8567175" y="4407349"/>
            <a:ext cx="10747" cy="815354"/>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7" name="吹き出し: 円形 36">
            <a:extLst>
              <a:ext uri="{FF2B5EF4-FFF2-40B4-BE49-F238E27FC236}">
                <a16:creationId xmlns:a16="http://schemas.microsoft.com/office/drawing/2014/main" id="{76161206-C053-48F1-8662-2E2B1A8BBE0E}"/>
              </a:ext>
            </a:extLst>
          </p:cNvPr>
          <p:cNvSpPr/>
          <p:nvPr/>
        </p:nvSpPr>
        <p:spPr>
          <a:xfrm>
            <a:off x="8984247" y="3300851"/>
            <a:ext cx="1471965" cy="560796"/>
          </a:xfrm>
          <a:prstGeom prst="wedgeEllipseCallout">
            <a:avLst>
              <a:gd name="adj1" fmla="val -50221"/>
              <a:gd name="adj2" fmla="val 55894"/>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a:latin typeface="+mj-ea"/>
              <a:ea typeface="+mj-ea"/>
            </a:endParaRPr>
          </a:p>
        </p:txBody>
      </p:sp>
      <p:sp>
        <p:nvSpPr>
          <p:cNvPr id="38" name="吹き出し: 円形 37">
            <a:extLst>
              <a:ext uri="{FF2B5EF4-FFF2-40B4-BE49-F238E27FC236}">
                <a16:creationId xmlns:a16="http://schemas.microsoft.com/office/drawing/2014/main" id="{879DF9E9-D34A-4A0F-874E-0686C57D3633}"/>
              </a:ext>
            </a:extLst>
          </p:cNvPr>
          <p:cNvSpPr/>
          <p:nvPr/>
        </p:nvSpPr>
        <p:spPr>
          <a:xfrm>
            <a:off x="8497423" y="1556941"/>
            <a:ext cx="1428275" cy="636484"/>
          </a:xfrm>
          <a:prstGeom prst="wedgeEllipseCallout">
            <a:avLst>
              <a:gd name="adj1" fmla="val -34553"/>
              <a:gd name="adj2" fmla="val 6614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a:latin typeface="+mj-ea"/>
              <a:ea typeface="+mj-ea"/>
            </a:endParaRPr>
          </a:p>
        </p:txBody>
      </p:sp>
      <p:sp>
        <p:nvSpPr>
          <p:cNvPr id="39" name="テキスト ボックス 38">
            <a:extLst>
              <a:ext uri="{FF2B5EF4-FFF2-40B4-BE49-F238E27FC236}">
                <a16:creationId xmlns:a16="http://schemas.microsoft.com/office/drawing/2014/main" id="{529B14BD-F4D5-4A55-A4F3-2A0FB907CF96}"/>
              </a:ext>
            </a:extLst>
          </p:cNvPr>
          <p:cNvSpPr txBox="1"/>
          <p:nvPr/>
        </p:nvSpPr>
        <p:spPr>
          <a:xfrm>
            <a:off x="7755094" y="3763996"/>
            <a:ext cx="283923" cy="307777"/>
          </a:xfrm>
          <a:prstGeom prst="rect">
            <a:avLst/>
          </a:prstGeom>
          <a:noFill/>
        </p:spPr>
        <p:txBody>
          <a:bodyPr wrap="square" rtlCol="0">
            <a:spAutoFit/>
          </a:bodyPr>
          <a:lstStyle/>
          <a:p>
            <a:r>
              <a:rPr lang="ja-JP" altLang="en-US" sz="1400" b="1" dirty="0">
                <a:latin typeface="+mj-ea"/>
                <a:ea typeface="+mj-ea"/>
              </a:rPr>
              <a:t>③</a:t>
            </a:r>
          </a:p>
        </p:txBody>
      </p:sp>
      <p:sp>
        <p:nvSpPr>
          <p:cNvPr id="41" name="テキスト ボックス 40">
            <a:extLst>
              <a:ext uri="{FF2B5EF4-FFF2-40B4-BE49-F238E27FC236}">
                <a16:creationId xmlns:a16="http://schemas.microsoft.com/office/drawing/2014/main" id="{299E5645-0614-4193-9139-12FEEFCEC2E9}"/>
              </a:ext>
            </a:extLst>
          </p:cNvPr>
          <p:cNvSpPr txBox="1"/>
          <p:nvPr/>
        </p:nvSpPr>
        <p:spPr>
          <a:xfrm>
            <a:off x="8607930" y="1848251"/>
            <a:ext cx="1317768" cy="307777"/>
          </a:xfrm>
          <a:prstGeom prst="rect">
            <a:avLst/>
          </a:prstGeom>
          <a:noFill/>
        </p:spPr>
        <p:txBody>
          <a:bodyPr wrap="square" rtlCol="0">
            <a:spAutoFit/>
          </a:bodyPr>
          <a:lstStyle/>
          <a:p>
            <a:r>
              <a:rPr lang="ja-JP" altLang="en-US" sz="1400" b="1" dirty="0">
                <a:latin typeface="+mj-ea"/>
                <a:ea typeface="+mj-ea"/>
              </a:rPr>
              <a:t>投票システム</a:t>
            </a:r>
          </a:p>
        </p:txBody>
      </p:sp>
      <p:pic>
        <p:nvPicPr>
          <p:cNvPr id="42" name="図 41" descr="アイコン&#10;&#10;自動的に生成された説明">
            <a:extLst>
              <a:ext uri="{FF2B5EF4-FFF2-40B4-BE49-F238E27FC236}">
                <a16:creationId xmlns:a16="http://schemas.microsoft.com/office/drawing/2014/main" id="{A7F79FA3-D8EB-4217-A509-F04CFEA4FB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4246" y="1564392"/>
            <a:ext cx="384482" cy="355056"/>
          </a:xfrm>
          <a:prstGeom prst="rect">
            <a:avLst/>
          </a:prstGeom>
        </p:spPr>
      </p:pic>
      <p:pic>
        <p:nvPicPr>
          <p:cNvPr id="43" name="グラフィックス 42" descr="ユーザー 単色塗りつぶし">
            <a:extLst>
              <a:ext uri="{FF2B5EF4-FFF2-40B4-BE49-F238E27FC236}">
                <a16:creationId xmlns:a16="http://schemas.microsoft.com/office/drawing/2014/main" id="{A79B8150-56DA-4E8E-9B52-DB967FF717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95873" y="5222055"/>
            <a:ext cx="388032" cy="349596"/>
          </a:xfrm>
          <a:prstGeom prst="rect">
            <a:avLst/>
          </a:prstGeom>
        </p:spPr>
      </p:pic>
      <p:pic>
        <p:nvPicPr>
          <p:cNvPr id="44" name="グラフィックス 43" descr="ユーザー 単色塗りつぶし">
            <a:extLst>
              <a:ext uri="{FF2B5EF4-FFF2-40B4-BE49-F238E27FC236}">
                <a16:creationId xmlns:a16="http://schemas.microsoft.com/office/drawing/2014/main" id="{D491D30E-C252-47C7-8D2D-9F2518DE085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98992" y="5216707"/>
            <a:ext cx="388032" cy="349596"/>
          </a:xfrm>
          <a:prstGeom prst="rect">
            <a:avLst/>
          </a:prstGeom>
        </p:spPr>
      </p:pic>
      <p:cxnSp>
        <p:nvCxnSpPr>
          <p:cNvPr id="63" name="直線矢印コネクタ 62">
            <a:extLst>
              <a:ext uri="{FF2B5EF4-FFF2-40B4-BE49-F238E27FC236}">
                <a16:creationId xmlns:a16="http://schemas.microsoft.com/office/drawing/2014/main" id="{F34E9DB0-0A5C-4D6D-B95B-488FAA7FEB0D}"/>
              </a:ext>
            </a:extLst>
          </p:cNvPr>
          <p:cNvCxnSpPr>
            <a:cxnSpLocks/>
          </p:cNvCxnSpPr>
          <p:nvPr/>
        </p:nvCxnSpPr>
        <p:spPr>
          <a:xfrm>
            <a:off x="8350495" y="2861640"/>
            <a:ext cx="0" cy="7548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30B3588C-CCEA-4AAB-82AC-5A3B2B81C26C}"/>
              </a:ext>
            </a:extLst>
          </p:cNvPr>
          <p:cNvCxnSpPr>
            <a:cxnSpLocks/>
          </p:cNvCxnSpPr>
          <p:nvPr/>
        </p:nvCxnSpPr>
        <p:spPr>
          <a:xfrm flipH="1" flipV="1">
            <a:off x="8567175" y="2807176"/>
            <a:ext cx="10747" cy="815354"/>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6" name="表 66">
            <a:extLst>
              <a:ext uri="{FF2B5EF4-FFF2-40B4-BE49-F238E27FC236}">
                <a16:creationId xmlns:a16="http://schemas.microsoft.com/office/drawing/2014/main" id="{FCC24AC3-62C7-46B1-9295-03230BEC90EB}"/>
              </a:ext>
            </a:extLst>
          </p:cNvPr>
          <p:cNvGraphicFramePr>
            <a:graphicFrameLocks noGrp="1"/>
          </p:cNvGraphicFramePr>
          <p:nvPr>
            <p:extLst>
              <p:ext uri="{D42A27DB-BD31-4B8C-83A1-F6EECF244321}">
                <p14:modId xmlns:p14="http://schemas.microsoft.com/office/powerpoint/2010/main" val="1825959326"/>
              </p:ext>
            </p:extLst>
          </p:nvPr>
        </p:nvGraphicFramePr>
        <p:xfrm>
          <a:off x="1415480" y="1548334"/>
          <a:ext cx="6524973" cy="1645920"/>
        </p:xfrm>
        <a:graphic>
          <a:graphicData uri="http://schemas.openxmlformats.org/drawingml/2006/table">
            <a:tbl>
              <a:tblPr firstRow="1" bandRow="1">
                <a:tableStyleId>{2D5ABB26-0587-4C30-8999-92F81FD0307C}</a:tableStyleId>
              </a:tblPr>
              <a:tblGrid>
                <a:gridCol w="1932446">
                  <a:extLst>
                    <a:ext uri="{9D8B030D-6E8A-4147-A177-3AD203B41FA5}">
                      <a16:colId xmlns:a16="http://schemas.microsoft.com/office/drawing/2014/main" val="1388992966"/>
                    </a:ext>
                  </a:extLst>
                </a:gridCol>
                <a:gridCol w="4592527">
                  <a:extLst>
                    <a:ext uri="{9D8B030D-6E8A-4147-A177-3AD203B41FA5}">
                      <a16:colId xmlns:a16="http://schemas.microsoft.com/office/drawing/2014/main" val="102898558"/>
                    </a:ext>
                  </a:extLst>
                </a:gridCol>
              </a:tblGrid>
              <a:tr h="361011">
                <a:tc>
                  <a:txBody>
                    <a:bodyPr/>
                    <a:lstStyle/>
                    <a:p>
                      <a:r>
                        <a:rPr kumimoji="1" lang="ja-JP" altLang="en-US" dirty="0">
                          <a:latin typeface="+mj-ea"/>
                          <a:ea typeface="+mj-ea"/>
                        </a:rPr>
                        <a:t>投票システム </a:t>
                      </a:r>
                      <a:r>
                        <a:rPr kumimoji="1" lang="en-US" altLang="ja-JP" dirty="0">
                          <a:latin typeface="+mj-ea"/>
                          <a:ea typeface="+mj-ea"/>
                        </a:rPr>
                        <a:t>:</a:t>
                      </a:r>
                      <a:endParaRPr kumimoji="1" lang="ja-JP" altLang="en-US" dirty="0">
                        <a:latin typeface="+mj-ea"/>
                        <a:ea typeface="+mj-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a:latin typeface="+mj-ea"/>
                          <a:ea typeface="+mj-ea"/>
                        </a:rPr>
                        <a:t>投票システムの本体</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2970181"/>
                  </a:ext>
                </a:extLst>
              </a:tr>
              <a:tr h="361011">
                <a:tc>
                  <a:txBody>
                    <a:bodyPr/>
                    <a:lstStyle/>
                    <a:p>
                      <a:r>
                        <a:rPr lang="ja-JP" altLang="en-US" dirty="0">
                          <a:latin typeface="+mj-ea"/>
                          <a:ea typeface="+mj-ea"/>
                        </a:rPr>
                        <a:t>ダウンローダ  </a:t>
                      </a:r>
                      <a:r>
                        <a:rPr lang="en-US" altLang="ja-JP" dirty="0">
                          <a:latin typeface="+mj-ea"/>
                          <a:ea typeface="+mj-ea"/>
                        </a:rPr>
                        <a:t>:</a:t>
                      </a:r>
                      <a:endParaRPr kumimoji="1" lang="ja-JP" altLang="en-US" dirty="0">
                        <a:latin typeface="+mj-ea"/>
                        <a:ea typeface="+mj-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a:latin typeface="+mj-ea"/>
                          <a:ea typeface="+mj-ea"/>
                        </a:rPr>
                        <a:t>外部サーバ上から投票システムをメモリにダウンロード・実行する</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32270"/>
                  </a:ext>
                </a:extLst>
              </a:tr>
              <a:tr h="3610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j-ea"/>
                          <a:ea typeface="+mj-ea"/>
                        </a:rPr>
                        <a:t>選挙管理者    </a:t>
                      </a:r>
                      <a:r>
                        <a:rPr lang="en-US" altLang="ja-JP" dirty="0">
                          <a:latin typeface="+mj-ea"/>
                          <a:ea typeface="+mj-ea"/>
                        </a:rPr>
                        <a:t>:</a:t>
                      </a:r>
                      <a:endParaRPr kumimoji="1" lang="ja-JP" altLang="en-US" dirty="0">
                        <a:latin typeface="+mj-ea"/>
                        <a:ea typeface="+mj-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a:latin typeface="+mj-ea"/>
                          <a:ea typeface="+mj-ea"/>
                        </a:rPr>
                        <a:t>投票システムを実行し、選挙情報入力やパスワードの配布を行う</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3521070"/>
                  </a:ext>
                </a:extLst>
              </a:tr>
            </a:tbl>
          </a:graphicData>
        </a:graphic>
      </p:graphicFrame>
      <p:sp>
        <p:nvSpPr>
          <p:cNvPr id="4" name="テキスト ボックス 3">
            <a:extLst>
              <a:ext uri="{FF2B5EF4-FFF2-40B4-BE49-F238E27FC236}">
                <a16:creationId xmlns:a16="http://schemas.microsoft.com/office/drawing/2014/main" id="{EF294DC0-B01C-4048-823C-04B76AACC4A7}"/>
              </a:ext>
            </a:extLst>
          </p:cNvPr>
          <p:cNvSpPr txBox="1"/>
          <p:nvPr/>
        </p:nvSpPr>
        <p:spPr>
          <a:xfrm>
            <a:off x="7851897" y="5822597"/>
            <a:ext cx="1709528" cy="369332"/>
          </a:xfrm>
          <a:prstGeom prst="rect">
            <a:avLst/>
          </a:prstGeom>
          <a:noFill/>
        </p:spPr>
        <p:txBody>
          <a:bodyPr wrap="square" rtlCol="0">
            <a:spAutoFit/>
          </a:bodyPr>
          <a:lstStyle/>
          <a:p>
            <a:r>
              <a:rPr lang="ja-JP" altLang="en-US" dirty="0">
                <a:latin typeface="+mj-ea"/>
                <a:ea typeface="+mj-ea"/>
              </a:rPr>
              <a:t>システム概要</a:t>
            </a:r>
          </a:p>
        </p:txBody>
      </p:sp>
    </p:spTree>
    <p:extLst>
      <p:ext uri="{BB962C8B-B14F-4D97-AF65-F5344CB8AC3E}">
        <p14:creationId xmlns:p14="http://schemas.microsoft.com/office/powerpoint/2010/main" val="22452633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6FF68A-3B89-409E-A405-3F778BA700C4}"/>
              </a:ext>
            </a:extLst>
          </p:cNvPr>
          <p:cNvSpPr>
            <a:spLocks noGrp="1"/>
          </p:cNvSpPr>
          <p:nvPr>
            <p:ph type="title"/>
          </p:nvPr>
        </p:nvSpPr>
        <p:spPr/>
        <p:txBody>
          <a:bodyPr>
            <a:normAutofit fontScale="90000"/>
          </a:bodyPr>
          <a:lstStyle/>
          <a:p>
            <a:r>
              <a:rPr kumimoji="1" lang="ja-JP" altLang="en-US" dirty="0"/>
              <a:t>投票システムに取り入れた特徴</a:t>
            </a:r>
          </a:p>
        </p:txBody>
      </p:sp>
      <p:sp>
        <p:nvSpPr>
          <p:cNvPr id="3" name="コンテンツ プレースホルダー 2">
            <a:extLst>
              <a:ext uri="{FF2B5EF4-FFF2-40B4-BE49-F238E27FC236}">
                <a16:creationId xmlns:a16="http://schemas.microsoft.com/office/drawing/2014/main" id="{9E631D5B-9EEF-41CC-92FC-EAB268317173}"/>
              </a:ext>
            </a:extLst>
          </p:cNvPr>
          <p:cNvSpPr>
            <a:spLocks noGrp="1"/>
          </p:cNvSpPr>
          <p:nvPr>
            <p:ph idx="1"/>
          </p:nvPr>
        </p:nvSpPr>
        <p:spPr>
          <a:xfrm>
            <a:off x="1775520" y="1559293"/>
            <a:ext cx="8395175" cy="4556710"/>
          </a:xfrm>
        </p:spPr>
        <p:txBody>
          <a:bodyPr>
            <a:normAutofit/>
          </a:bodyPr>
          <a:lstStyle/>
          <a:p>
            <a:endParaRPr lang="en-US" altLang="ja-JP" sz="1800" dirty="0"/>
          </a:p>
          <a:p>
            <a:pPr marL="0" indent="0">
              <a:buNone/>
            </a:pPr>
            <a:endParaRPr lang="en-US" altLang="ja-JP" sz="1800" dirty="0"/>
          </a:p>
          <a:p>
            <a:r>
              <a:rPr kumimoji="1" lang="en-US" altLang="ja-JP" dirty="0"/>
              <a:t>OS </a:t>
            </a:r>
            <a:r>
              <a:rPr kumimoji="1" lang="ja-JP" altLang="en-US" dirty="0"/>
              <a:t>に標準で搭載されている機能を利用する</a:t>
            </a:r>
            <a:endParaRPr kumimoji="1" lang="en-US" altLang="ja-JP" dirty="0"/>
          </a:p>
          <a:p>
            <a:pPr marL="457200" lvl="1" indent="0">
              <a:buNone/>
            </a:pPr>
            <a:r>
              <a:rPr lang="ja-JP" altLang="en-US" dirty="0"/>
              <a:t>→ ダウンローダと投票システム本体を</a:t>
            </a:r>
            <a:r>
              <a:rPr lang="en-US" altLang="ja-JP" dirty="0"/>
              <a:t>Windows 10</a:t>
            </a:r>
            <a:r>
              <a:rPr lang="ja-JP" altLang="en-US" dirty="0"/>
              <a:t>に</a:t>
            </a:r>
            <a:br>
              <a:rPr lang="en-US" altLang="ja-JP" dirty="0"/>
            </a:br>
            <a:r>
              <a:rPr lang="ja-JP" altLang="en-US" dirty="0"/>
              <a:t>　　標準されている「</a:t>
            </a:r>
            <a:r>
              <a:rPr lang="en-US" altLang="ja-JP" dirty="0"/>
              <a:t>PowerShell</a:t>
            </a:r>
            <a:r>
              <a:rPr lang="ja-JP" altLang="en-US" dirty="0"/>
              <a:t>」を利用</a:t>
            </a:r>
            <a:br>
              <a:rPr lang="ja-JP" altLang="en-US" sz="2000" dirty="0"/>
            </a:br>
            <a:endParaRPr lang="ja-JP" altLang="en-US" sz="2000" dirty="0"/>
          </a:p>
          <a:p>
            <a:r>
              <a:rPr kumimoji="1" lang="ja-JP" altLang="en-US" dirty="0"/>
              <a:t>メモリ上で実行する</a:t>
            </a:r>
            <a:endParaRPr kumimoji="1" lang="en-US" altLang="ja-JP" dirty="0"/>
          </a:p>
          <a:p>
            <a:pPr marL="457200" lvl="1" indent="0">
              <a:buNone/>
            </a:pPr>
            <a:r>
              <a:rPr kumimoji="1" lang="ja-JP" altLang="en-US" dirty="0"/>
              <a:t>→ </a:t>
            </a:r>
            <a:r>
              <a:rPr lang="ja-JP" altLang="en-US" dirty="0"/>
              <a:t>ダウン</a:t>
            </a:r>
            <a:r>
              <a:rPr kumimoji="1" lang="ja-JP" altLang="en-US" dirty="0"/>
              <a:t>ローダから投票システムを選挙管理者</a:t>
            </a:r>
            <a:r>
              <a:rPr kumimoji="1" lang="en-US" altLang="ja-JP" dirty="0"/>
              <a:t>PC</a:t>
            </a:r>
            <a:r>
              <a:rPr lang="ja-JP" altLang="en-US" dirty="0"/>
              <a:t>の</a:t>
            </a:r>
            <a:br>
              <a:rPr lang="en-US" altLang="ja-JP" dirty="0"/>
            </a:br>
            <a:r>
              <a:rPr lang="ja-JP" altLang="en-US" dirty="0"/>
              <a:t>　　メモリ内に呼び出す</a:t>
            </a:r>
            <a:br>
              <a:rPr kumimoji="1" lang="ja-JP" altLang="en-US" dirty="0"/>
            </a:br>
            <a:endParaRPr kumimoji="1" lang="ja-JP" altLang="en-US" dirty="0"/>
          </a:p>
        </p:txBody>
      </p:sp>
    </p:spTree>
    <p:extLst>
      <p:ext uri="{BB962C8B-B14F-4D97-AF65-F5344CB8AC3E}">
        <p14:creationId xmlns:p14="http://schemas.microsoft.com/office/powerpoint/2010/main" val="7937283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040B4-751F-4CB7-A6B6-1801E5D8F8D9}"/>
              </a:ext>
            </a:extLst>
          </p:cNvPr>
          <p:cNvSpPr>
            <a:spLocks noGrp="1"/>
          </p:cNvSpPr>
          <p:nvPr>
            <p:ph type="title"/>
          </p:nvPr>
        </p:nvSpPr>
        <p:spPr>
          <a:xfrm>
            <a:off x="911424" y="217172"/>
            <a:ext cx="10515600" cy="870116"/>
          </a:xfrm>
        </p:spPr>
        <p:txBody>
          <a:bodyPr>
            <a:normAutofit fontScale="90000"/>
          </a:bodyPr>
          <a:lstStyle/>
          <a:p>
            <a:r>
              <a:rPr kumimoji="1" lang="ja-JP" altLang="en-US" dirty="0"/>
              <a:t>検証項目</a:t>
            </a:r>
          </a:p>
        </p:txBody>
      </p:sp>
      <p:sp>
        <p:nvSpPr>
          <p:cNvPr id="3" name="コンテンツ プレースホルダー 2">
            <a:extLst>
              <a:ext uri="{FF2B5EF4-FFF2-40B4-BE49-F238E27FC236}">
                <a16:creationId xmlns:a16="http://schemas.microsoft.com/office/drawing/2014/main" id="{186F7479-BF31-4661-ACE5-FD32C844EF6D}"/>
              </a:ext>
            </a:extLst>
          </p:cNvPr>
          <p:cNvSpPr>
            <a:spLocks noGrp="1"/>
          </p:cNvSpPr>
          <p:nvPr>
            <p:ph idx="1"/>
          </p:nvPr>
        </p:nvSpPr>
        <p:spPr>
          <a:xfrm>
            <a:off x="2152650" y="1196752"/>
            <a:ext cx="7886700" cy="4775475"/>
          </a:xfrm>
        </p:spPr>
        <p:txBody>
          <a:bodyPr>
            <a:normAutofit/>
          </a:bodyPr>
          <a:lstStyle/>
          <a:p>
            <a:r>
              <a:rPr lang="ja-JP" altLang="en-US" sz="2000" dirty="0"/>
              <a:t>「ブロックチェーンの分散台帳を利用した投票における集合知の構成」</a:t>
            </a:r>
            <a:r>
              <a:rPr lang="en-US" altLang="ja-JP" sz="2000" dirty="0"/>
              <a:t>[5]</a:t>
            </a:r>
            <a:r>
              <a:rPr lang="ja-JP" altLang="en-US" sz="2000" dirty="0"/>
              <a:t>の「</a:t>
            </a:r>
            <a:r>
              <a:rPr lang="en-US" altLang="ja-JP" sz="2000" dirty="0"/>
              <a:t>Secure Electronic Voting</a:t>
            </a:r>
            <a:r>
              <a:rPr lang="ja-JP" altLang="en-US" sz="2000" dirty="0"/>
              <a:t>」</a:t>
            </a:r>
            <a:r>
              <a:rPr lang="en-US" altLang="ja-JP" sz="2000" dirty="0"/>
              <a:t>[6]</a:t>
            </a:r>
            <a:r>
              <a:rPr lang="ja-JP" altLang="en-US" sz="2000" dirty="0"/>
              <a:t>は </a:t>
            </a:r>
            <a:r>
              <a:rPr lang="en-US" altLang="ja-JP" sz="2000" dirty="0"/>
              <a:t>12 </a:t>
            </a:r>
            <a:r>
              <a:rPr lang="ja-JP" altLang="en-US" sz="2000" dirty="0"/>
              <a:t>項目の理想的な電子投票システムの要件を提示している</a:t>
            </a:r>
            <a:endParaRPr lang="en-US" altLang="ja-JP" sz="2000" dirty="0"/>
          </a:p>
          <a:p>
            <a:r>
              <a:rPr lang="en-US" altLang="ja-JP" sz="2000" dirty="0"/>
              <a:t>12</a:t>
            </a:r>
            <a:r>
              <a:rPr lang="ja-JP" altLang="en-US" sz="2000" dirty="0"/>
              <a:t>項目の中から</a:t>
            </a:r>
            <a:r>
              <a:rPr lang="en-US" altLang="ja-JP" sz="2000" dirty="0"/>
              <a:t>5</a:t>
            </a:r>
            <a:r>
              <a:rPr lang="ja-JP" altLang="en-US" sz="2000" dirty="0"/>
              <a:t>項目を抜き出して検証</a:t>
            </a:r>
            <a:endParaRPr lang="en-US" altLang="ja-JP" sz="2000" dirty="0"/>
          </a:p>
          <a:p>
            <a:r>
              <a:rPr lang="ja-JP" altLang="en-US" sz="2000" dirty="0"/>
              <a:t>今回は</a:t>
            </a:r>
            <a:r>
              <a:rPr lang="en-US" altLang="ja-JP" sz="2000" dirty="0"/>
              <a:t>4</a:t>
            </a:r>
            <a:r>
              <a:rPr lang="ja-JP" altLang="en-US" sz="2000" dirty="0"/>
              <a:t>、</a:t>
            </a:r>
            <a:r>
              <a:rPr lang="en-US" altLang="ja-JP" sz="2000" dirty="0"/>
              <a:t>5</a:t>
            </a:r>
            <a:r>
              <a:rPr lang="ja-JP" altLang="en-US" sz="2000" dirty="0"/>
              <a:t>の</a:t>
            </a:r>
            <a:r>
              <a:rPr lang="en-US" altLang="ja-JP" sz="2000" dirty="0"/>
              <a:t>2</a:t>
            </a:r>
            <a:r>
              <a:rPr lang="ja-JP" altLang="en-US" sz="2000" dirty="0"/>
              <a:t>項目について説明を行う</a:t>
            </a:r>
          </a:p>
        </p:txBody>
      </p:sp>
      <p:graphicFrame>
        <p:nvGraphicFramePr>
          <p:cNvPr id="9" name="表 9">
            <a:extLst>
              <a:ext uri="{FF2B5EF4-FFF2-40B4-BE49-F238E27FC236}">
                <a16:creationId xmlns:a16="http://schemas.microsoft.com/office/drawing/2014/main" id="{CE55534A-2C6D-4338-894C-00BB6B029AAD}"/>
              </a:ext>
            </a:extLst>
          </p:cNvPr>
          <p:cNvGraphicFramePr>
            <a:graphicFrameLocks noGrp="1"/>
          </p:cNvGraphicFramePr>
          <p:nvPr>
            <p:extLst>
              <p:ext uri="{D42A27DB-BD31-4B8C-83A1-F6EECF244321}">
                <p14:modId xmlns:p14="http://schemas.microsoft.com/office/powerpoint/2010/main" val="2822947450"/>
              </p:ext>
            </p:extLst>
          </p:nvPr>
        </p:nvGraphicFramePr>
        <p:xfrm>
          <a:off x="3005618" y="2940033"/>
          <a:ext cx="5819893" cy="2194560"/>
        </p:xfrm>
        <a:graphic>
          <a:graphicData uri="http://schemas.openxmlformats.org/drawingml/2006/table">
            <a:tbl>
              <a:tblPr firstRow="1" bandRow="1">
                <a:tableStyleId>{5C22544A-7EE6-4342-B048-85BDC9FD1C3A}</a:tableStyleId>
              </a:tblPr>
              <a:tblGrid>
                <a:gridCol w="819380">
                  <a:extLst>
                    <a:ext uri="{9D8B030D-6E8A-4147-A177-3AD203B41FA5}">
                      <a16:colId xmlns:a16="http://schemas.microsoft.com/office/drawing/2014/main" val="77426950"/>
                    </a:ext>
                  </a:extLst>
                </a:gridCol>
                <a:gridCol w="5000513">
                  <a:extLst>
                    <a:ext uri="{9D8B030D-6E8A-4147-A177-3AD203B41FA5}">
                      <a16:colId xmlns:a16="http://schemas.microsoft.com/office/drawing/2014/main" val="847715365"/>
                    </a:ext>
                  </a:extLst>
                </a:gridCol>
              </a:tblGrid>
              <a:tr h="0">
                <a:tc>
                  <a:txBody>
                    <a:bodyPr/>
                    <a:lstStyle/>
                    <a:p>
                      <a:pPr algn="ct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項目</a:t>
                      </a:r>
                    </a:p>
                  </a:txBody>
                  <a:tcPr/>
                </a:tc>
                <a:extLst>
                  <a:ext uri="{0D108BD9-81ED-4DB2-BD59-A6C34878D82A}">
                    <a16:rowId xmlns:a16="http://schemas.microsoft.com/office/drawing/2014/main" val="4064460234"/>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1</a:t>
                      </a: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投票資格の検査と本人確認</a:t>
                      </a:r>
                    </a:p>
                  </a:txBody>
                  <a:tcPr/>
                </a:tc>
                <a:extLst>
                  <a:ext uri="{0D108BD9-81ED-4DB2-BD59-A6C34878D82A}">
                    <a16:rowId xmlns:a16="http://schemas.microsoft.com/office/drawing/2014/main" val="777404644"/>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2</a:t>
                      </a: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二重投票の防止</a:t>
                      </a:r>
                    </a:p>
                  </a:txBody>
                  <a:tcPr/>
                </a:tc>
                <a:extLst>
                  <a:ext uri="{0D108BD9-81ED-4DB2-BD59-A6C34878D82A}">
                    <a16:rowId xmlns:a16="http://schemas.microsoft.com/office/drawing/2014/main" val="3174361934"/>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3</a:t>
                      </a: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投票内容の正確性</a:t>
                      </a:r>
                    </a:p>
                  </a:txBody>
                  <a:tcPr/>
                </a:tc>
                <a:extLst>
                  <a:ext uri="{0D108BD9-81ED-4DB2-BD59-A6C34878D82A}">
                    <a16:rowId xmlns:a16="http://schemas.microsoft.com/office/drawing/2014/main" val="258298254"/>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4</a:t>
                      </a: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投票内容の改変不能性</a:t>
                      </a:r>
                    </a:p>
                  </a:txBody>
                  <a:tcPr/>
                </a:tc>
                <a:extLst>
                  <a:ext uri="{0D108BD9-81ED-4DB2-BD59-A6C34878D82A}">
                    <a16:rowId xmlns:a16="http://schemas.microsoft.com/office/drawing/2014/main" val="66158382"/>
                  </a:ext>
                </a:extLst>
              </a:tr>
              <a:tr h="335496">
                <a:tc>
                  <a:txBody>
                    <a:bodyPr/>
                    <a:lstStyle/>
                    <a:p>
                      <a:pPr algn="ctr"/>
                      <a:r>
                        <a:rPr kumimoji="1" lang="en-US" altLang="ja-JP" dirty="0">
                          <a:latin typeface="游ゴシック Medium" panose="020B0500000000000000" pitchFamily="50" charset="-128"/>
                          <a:ea typeface="游ゴシック Medium" panose="020B0500000000000000" pitchFamily="50" charset="-128"/>
                        </a:rPr>
                        <a:t>5</a:t>
                      </a:r>
                      <a:endParaRPr kumimoji="1" lang="ja-JP" altLang="en-US" dirty="0">
                        <a:latin typeface="游ゴシック Medium" panose="020B0500000000000000" pitchFamily="50" charset="-128"/>
                        <a:ea typeface="游ゴシック Medium" panose="020B0500000000000000" pitchFamily="50" charset="-128"/>
                      </a:endParaRPr>
                    </a:p>
                  </a:txBody>
                  <a:tcPr/>
                </a:tc>
                <a:tc>
                  <a:txBody>
                    <a:bodyPr/>
                    <a:lstStyle/>
                    <a:p>
                      <a:pPr algn="ctr"/>
                      <a:r>
                        <a:rPr kumimoji="1" lang="ja-JP" altLang="en-US" dirty="0">
                          <a:latin typeface="游ゴシック Medium" panose="020B0500000000000000" pitchFamily="50" charset="-128"/>
                          <a:ea typeface="游ゴシック Medium" panose="020B0500000000000000" pitchFamily="50" charset="-128"/>
                        </a:rPr>
                        <a:t>個人の投票内容と方法の秘匿性</a:t>
                      </a:r>
                    </a:p>
                  </a:txBody>
                  <a:tcPr/>
                </a:tc>
                <a:extLst>
                  <a:ext uri="{0D108BD9-81ED-4DB2-BD59-A6C34878D82A}">
                    <a16:rowId xmlns:a16="http://schemas.microsoft.com/office/drawing/2014/main" val="2815685158"/>
                  </a:ext>
                </a:extLst>
              </a:tr>
            </a:tbl>
          </a:graphicData>
        </a:graphic>
      </p:graphicFrame>
      <p:sp>
        <p:nvSpPr>
          <p:cNvPr id="10" name="正方形/長方形 9">
            <a:extLst>
              <a:ext uri="{FF2B5EF4-FFF2-40B4-BE49-F238E27FC236}">
                <a16:creationId xmlns:a16="http://schemas.microsoft.com/office/drawing/2014/main" id="{D50E4F7C-C02E-4CC2-B597-55F0473835B8}"/>
              </a:ext>
            </a:extLst>
          </p:cNvPr>
          <p:cNvSpPr/>
          <p:nvPr/>
        </p:nvSpPr>
        <p:spPr>
          <a:xfrm>
            <a:off x="3005618" y="4365104"/>
            <a:ext cx="5819893" cy="7832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テキスト ボックス 3">
            <a:extLst>
              <a:ext uri="{FF2B5EF4-FFF2-40B4-BE49-F238E27FC236}">
                <a16:creationId xmlns:a16="http://schemas.microsoft.com/office/drawing/2014/main" id="{1063B640-78A0-4B27-A3E0-CEE117BAE6AC}"/>
              </a:ext>
            </a:extLst>
          </p:cNvPr>
          <p:cNvSpPr txBox="1"/>
          <p:nvPr/>
        </p:nvSpPr>
        <p:spPr>
          <a:xfrm>
            <a:off x="1775520" y="5257813"/>
            <a:ext cx="9144000" cy="1015663"/>
          </a:xfrm>
          <a:prstGeom prst="rect">
            <a:avLst/>
          </a:prstGeom>
          <a:noFill/>
        </p:spPr>
        <p:txBody>
          <a:bodyPr wrap="square" rtlCol="0">
            <a:spAutoFit/>
          </a:bodyPr>
          <a:lstStyle/>
          <a:p>
            <a:r>
              <a:rPr lang="en-US" altLang="ja-JP" sz="1200" dirty="0"/>
              <a:t>[5]</a:t>
            </a:r>
            <a:r>
              <a:rPr lang="ja-JP" altLang="en-US" sz="1200" dirty="0"/>
              <a:t> 山崎 重一郎</a:t>
            </a:r>
            <a:r>
              <a:rPr lang="en-US" altLang="ja-JP" sz="1200" dirty="0"/>
              <a:t>,”</a:t>
            </a:r>
            <a:r>
              <a:rPr lang="ja-JP" altLang="en-US" sz="1200" dirty="0"/>
              <a:t>社会を変えるブロックチェーン技術：</a:t>
            </a:r>
            <a:r>
              <a:rPr lang="en-US" altLang="ja-JP" sz="1200" dirty="0"/>
              <a:t>5</a:t>
            </a:r>
            <a:r>
              <a:rPr lang="ja-JP" altLang="en-US" sz="1200" dirty="0"/>
              <a:t>．ブロックチェーンの分散台帳を利用した電子投票による集合知の構成 </a:t>
            </a:r>
            <a:br>
              <a:rPr lang="en-US" altLang="ja-JP" sz="1200" dirty="0"/>
            </a:br>
            <a:r>
              <a:rPr lang="en-US" altLang="ja-JP" sz="1200" dirty="0"/>
              <a:t>-</a:t>
            </a:r>
            <a:r>
              <a:rPr lang="ja-JP" altLang="en-US" sz="1200" dirty="0"/>
              <a:t>対称的な非集中型監査と絶対中立的な非可逆的記録</a:t>
            </a:r>
            <a:r>
              <a:rPr lang="en-US" altLang="ja-JP" sz="1200" dirty="0"/>
              <a:t>-“,</a:t>
            </a:r>
            <a:r>
              <a:rPr lang="ja-JP" altLang="en-US" sz="1200" dirty="0"/>
              <a:t>情報処理学会 情報処理会誌「情報処理」</a:t>
            </a:r>
            <a:r>
              <a:rPr lang="en-US" altLang="ja-JP" sz="1200" dirty="0"/>
              <a:t>Vol.57</a:t>
            </a:r>
            <a:r>
              <a:rPr lang="ja-JP" altLang="en-US" sz="1200" dirty="0"/>
              <a:t>　</a:t>
            </a:r>
            <a:r>
              <a:rPr lang="en-US" altLang="ja-JP" sz="1200" dirty="0"/>
              <a:t>No.12 (2016.11.15)</a:t>
            </a:r>
          </a:p>
          <a:p>
            <a:r>
              <a:rPr lang="en-US" altLang="ja-JP" sz="1200" dirty="0"/>
              <a:t>[6] Dimitris </a:t>
            </a:r>
            <a:r>
              <a:rPr lang="en-US" altLang="ja-JP" sz="1200" dirty="0" err="1"/>
              <a:t>Gritzalis</a:t>
            </a:r>
            <a:r>
              <a:rPr lang="en-US" altLang="ja-JP" sz="1200" dirty="0"/>
              <a:t>,”Secure Electronic Voting”,7th Computer Security Incidents Response Teams Workshop Syros, Greece, September 2002</a:t>
            </a:r>
          </a:p>
          <a:p>
            <a:r>
              <a:rPr lang="en-US" altLang="ja-JP" sz="1200" dirty="0">
                <a:hlinkClick r:id="rId3"/>
              </a:rPr>
              <a:t>http://citeseerx.ist.psu.edu/viewdoc/download?rep=rep1&amp;type=pdf&amp;doi=10.1.1.211.6135</a:t>
            </a:r>
            <a:endParaRPr lang="ja-JP" altLang="en-US" sz="1200" dirty="0"/>
          </a:p>
        </p:txBody>
      </p:sp>
    </p:spTree>
    <p:extLst>
      <p:ext uri="{BB962C8B-B14F-4D97-AF65-F5344CB8AC3E}">
        <p14:creationId xmlns:p14="http://schemas.microsoft.com/office/powerpoint/2010/main" val="26454756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検証環境</a:t>
            </a:r>
          </a:p>
        </p:txBody>
      </p:sp>
      <p:sp>
        <p:nvSpPr>
          <p:cNvPr id="11" name="テキスト ボックス 10">
            <a:extLst>
              <a:ext uri="{FF2B5EF4-FFF2-40B4-BE49-F238E27FC236}">
                <a16:creationId xmlns:a16="http://schemas.microsoft.com/office/drawing/2014/main" id="{30682E5C-23C7-4FFF-853F-A86AF4E0459C}"/>
              </a:ext>
            </a:extLst>
          </p:cNvPr>
          <p:cNvSpPr txBox="1"/>
          <p:nvPr/>
        </p:nvSpPr>
        <p:spPr>
          <a:xfrm>
            <a:off x="2530642" y="1082376"/>
            <a:ext cx="7130716" cy="400110"/>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latin typeface="+mj-ea"/>
                <a:ea typeface="+mj-ea"/>
              </a:rPr>
              <a:t>検証では、選挙管理者とサーバを仮想環境で選挙を再現</a:t>
            </a:r>
          </a:p>
        </p:txBody>
      </p:sp>
      <p:grpSp>
        <p:nvGrpSpPr>
          <p:cNvPr id="7" name="グループ化 6">
            <a:extLst>
              <a:ext uri="{FF2B5EF4-FFF2-40B4-BE49-F238E27FC236}">
                <a16:creationId xmlns:a16="http://schemas.microsoft.com/office/drawing/2014/main" id="{20DAD1C3-480A-4F0A-8FC4-E2FD6789322D}"/>
              </a:ext>
            </a:extLst>
          </p:cNvPr>
          <p:cNvGrpSpPr/>
          <p:nvPr/>
        </p:nvGrpSpPr>
        <p:grpSpPr>
          <a:xfrm>
            <a:off x="1187243" y="4696563"/>
            <a:ext cx="9275045" cy="1477329"/>
            <a:chOff x="-564289" y="2505669"/>
            <a:chExt cx="9460139" cy="1477328"/>
          </a:xfrm>
        </p:grpSpPr>
        <p:sp>
          <p:nvSpPr>
            <p:cNvPr id="3" name="テキスト ボックス 2">
              <a:extLst>
                <a:ext uri="{FF2B5EF4-FFF2-40B4-BE49-F238E27FC236}">
                  <a16:creationId xmlns:a16="http://schemas.microsoft.com/office/drawing/2014/main" id="{B795C31C-D213-42D1-BD4F-007634253565}"/>
                </a:ext>
              </a:extLst>
            </p:cNvPr>
            <p:cNvSpPr txBox="1"/>
            <p:nvPr/>
          </p:nvSpPr>
          <p:spPr>
            <a:xfrm>
              <a:off x="-564289" y="2505669"/>
              <a:ext cx="3246175" cy="1200329"/>
            </a:xfrm>
            <a:prstGeom prst="rect">
              <a:avLst/>
            </a:prstGeom>
            <a:solidFill>
              <a:srgbClr val="FFF2CC"/>
            </a:solidFill>
            <a:ln w="28575">
              <a:solidFill>
                <a:schemeClr val="accent1"/>
              </a:solidFill>
            </a:ln>
          </p:spPr>
          <p:txBody>
            <a:bodyPr wrap="square" rtlCol="0">
              <a:spAutoFit/>
            </a:bodyPr>
            <a:lstStyle/>
            <a:p>
              <a:pPr algn="ctr"/>
              <a:r>
                <a:rPr lang="ja-JP" altLang="en-US" dirty="0">
                  <a:latin typeface="+mj-ea"/>
                  <a:ea typeface="+mj-ea"/>
                </a:rPr>
                <a:t>ホスト</a:t>
              </a:r>
              <a:r>
                <a:rPr lang="en-US" altLang="ja-JP" dirty="0">
                  <a:latin typeface="+mj-ea"/>
                  <a:ea typeface="+mj-ea"/>
                </a:rPr>
                <a:t>OS(</a:t>
              </a:r>
              <a:r>
                <a:rPr lang="ja-JP" altLang="en-US" dirty="0">
                  <a:latin typeface="+mj-ea"/>
                  <a:ea typeface="+mj-ea"/>
                </a:rPr>
                <a:t>投票者</a:t>
              </a:r>
              <a:r>
                <a:rPr lang="en-US" altLang="ja-JP" dirty="0">
                  <a:latin typeface="+mj-ea"/>
                  <a:ea typeface="+mj-ea"/>
                </a:rPr>
                <a:t>)</a:t>
              </a:r>
            </a:p>
            <a:p>
              <a:r>
                <a:rPr lang="en-US" altLang="ja-JP" dirty="0">
                  <a:latin typeface="+mj-ea"/>
                  <a:ea typeface="+mj-ea"/>
                </a:rPr>
                <a:t>OS : Windows 10 Home</a:t>
              </a:r>
            </a:p>
            <a:p>
              <a:r>
                <a:rPr lang="en-US" altLang="ja-JP" dirty="0">
                  <a:latin typeface="+mj-ea"/>
                  <a:ea typeface="+mj-ea"/>
                </a:rPr>
                <a:t>IP</a:t>
              </a:r>
              <a:r>
                <a:rPr lang="ja-JP" altLang="en-US" dirty="0">
                  <a:latin typeface="+mj-ea"/>
                  <a:ea typeface="+mj-ea"/>
                </a:rPr>
                <a:t>アドレス </a:t>
              </a:r>
              <a:r>
                <a:rPr lang="en-US" altLang="ja-JP" dirty="0">
                  <a:latin typeface="+mj-ea"/>
                  <a:ea typeface="+mj-ea"/>
                </a:rPr>
                <a:t>: 10.0.0.1</a:t>
              </a:r>
            </a:p>
            <a:p>
              <a:r>
                <a:rPr lang="ja-JP" altLang="en-US" dirty="0">
                  <a:latin typeface="+mj-ea"/>
                  <a:ea typeface="+mj-ea"/>
                </a:rPr>
                <a:t>ブラウザ </a:t>
              </a:r>
              <a:r>
                <a:rPr lang="en-US" altLang="ja-JP" dirty="0">
                  <a:latin typeface="+mj-ea"/>
                  <a:ea typeface="+mj-ea"/>
                </a:rPr>
                <a:t>: Google Chrome</a:t>
              </a:r>
            </a:p>
          </p:txBody>
        </p:sp>
        <p:sp>
          <p:nvSpPr>
            <p:cNvPr id="5" name="テキスト ボックス 4">
              <a:extLst>
                <a:ext uri="{FF2B5EF4-FFF2-40B4-BE49-F238E27FC236}">
                  <a16:creationId xmlns:a16="http://schemas.microsoft.com/office/drawing/2014/main" id="{B10E7BFF-804E-4A0E-ADC8-24A4B36DF40F}"/>
                </a:ext>
              </a:extLst>
            </p:cNvPr>
            <p:cNvSpPr txBox="1"/>
            <p:nvPr/>
          </p:nvSpPr>
          <p:spPr>
            <a:xfrm>
              <a:off x="2681886" y="2505669"/>
              <a:ext cx="3246175" cy="1477328"/>
            </a:xfrm>
            <a:prstGeom prst="rect">
              <a:avLst/>
            </a:prstGeom>
            <a:solidFill>
              <a:srgbClr val="BDD7EE"/>
            </a:solidFill>
            <a:ln w="28575">
              <a:solidFill>
                <a:srgbClr val="3494BA"/>
              </a:solidFill>
            </a:ln>
          </p:spPr>
          <p:txBody>
            <a:bodyPr wrap="square" rtlCol="0">
              <a:spAutoFit/>
            </a:bodyPr>
            <a:lstStyle/>
            <a:p>
              <a:pPr algn="ctr"/>
              <a:r>
                <a:rPr lang="ja-JP" altLang="en-US" dirty="0">
                  <a:latin typeface="+mj-ea"/>
                  <a:ea typeface="+mj-ea"/>
                </a:rPr>
                <a:t>仮想マシン</a:t>
              </a:r>
              <a:r>
                <a:rPr lang="en-US" altLang="ja-JP" dirty="0">
                  <a:latin typeface="+mj-ea"/>
                  <a:ea typeface="+mj-ea"/>
                </a:rPr>
                <a:t>1(</a:t>
              </a:r>
              <a:r>
                <a:rPr lang="ja-JP" altLang="en-US" dirty="0">
                  <a:latin typeface="+mj-ea"/>
                  <a:ea typeface="+mj-ea"/>
                </a:rPr>
                <a:t>選挙管理者</a:t>
              </a:r>
              <a:r>
                <a:rPr lang="en-US" altLang="ja-JP" dirty="0">
                  <a:latin typeface="+mj-ea"/>
                  <a:ea typeface="+mj-ea"/>
                </a:rPr>
                <a:t>)</a:t>
              </a:r>
            </a:p>
            <a:p>
              <a:r>
                <a:rPr lang="en-US" altLang="ja-JP" dirty="0">
                  <a:latin typeface="+mj-ea"/>
                  <a:ea typeface="+mj-ea"/>
                </a:rPr>
                <a:t>OS : Windows 10 Pro</a:t>
              </a:r>
            </a:p>
            <a:p>
              <a:r>
                <a:rPr lang="en-US" altLang="ja-JP" dirty="0">
                  <a:latin typeface="+mj-ea"/>
                  <a:ea typeface="+mj-ea"/>
                </a:rPr>
                <a:t>IP</a:t>
              </a:r>
              <a:r>
                <a:rPr lang="ja-JP" altLang="en-US" dirty="0">
                  <a:latin typeface="+mj-ea"/>
                  <a:ea typeface="+mj-ea"/>
                </a:rPr>
                <a:t>アドレス </a:t>
              </a:r>
              <a:r>
                <a:rPr lang="en-US" altLang="ja-JP" dirty="0">
                  <a:latin typeface="+mj-ea"/>
                  <a:ea typeface="+mj-ea"/>
                </a:rPr>
                <a:t>: 10.0.0.106</a:t>
              </a:r>
            </a:p>
            <a:p>
              <a:r>
                <a:rPr lang="en-US" altLang="ja-JP" dirty="0">
                  <a:latin typeface="+mj-ea"/>
                  <a:ea typeface="+mj-ea"/>
                </a:rPr>
                <a:t>PowerShell Ver : 5.1.19041.1320 </a:t>
              </a:r>
            </a:p>
          </p:txBody>
        </p:sp>
        <p:sp>
          <p:nvSpPr>
            <p:cNvPr id="6" name="テキスト ボックス 5">
              <a:extLst>
                <a:ext uri="{FF2B5EF4-FFF2-40B4-BE49-F238E27FC236}">
                  <a16:creationId xmlns:a16="http://schemas.microsoft.com/office/drawing/2014/main" id="{6F60CBF0-79DE-42C7-99B8-2C19D587B167}"/>
                </a:ext>
              </a:extLst>
            </p:cNvPr>
            <p:cNvSpPr txBox="1"/>
            <p:nvPr/>
          </p:nvSpPr>
          <p:spPr>
            <a:xfrm>
              <a:off x="5928061" y="2505669"/>
              <a:ext cx="2967789" cy="1477328"/>
            </a:xfrm>
            <a:prstGeom prst="rect">
              <a:avLst/>
            </a:prstGeom>
            <a:solidFill>
              <a:srgbClr val="E2F0D9"/>
            </a:solidFill>
            <a:ln w="28575">
              <a:solidFill>
                <a:srgbClr val="3494BA"/>
              </a:solidFill>
            </a:ln>
          </p:spPr>
          <p:txBody>
            <a:bodyPr wrap="square" rtlCol="0">
              <a:spAutoFit/>
            </a:bodyPr>
            <a:lstStyle/>
            <a:p>
              <a:pPr algn="ctr"/>
              <a:r>
                <a:rPr lang="ja-JP" altLang="en-US" dirty="0">
                  <a:latin typeface="+mj-ea"/>
                  <a:ea typeface="+mj-ea"/>
                </a:rPr>
                <a:t>仮想マシン</a:t>
              </a:r>
              <a:r>
                <a:rPr lang="en-US" altLang="ja-JP" dirty="0">
                  <a:latin typeface="+mj-ea"/>
                  <a:ea typeface="+mj-ea"/>
                </a:rPr>
                <a:t>2(</a:t>
              </a:r>
              <a:r>
                <a:rPr lang="ja-JP" altLang="en-US" dirty="0">
                  <a:latin typeface="+mj-ea"/>
                  <a:ea typeface="+mj-ea"/>
                </a:rPr>
                <a:t>外部サーバ</a:t>
              </a:r>
              <a:r>
                <a:rPr lang="en-US" altLang="ja-JP" dirty="0">
                  <a:latin typeface="+mj-ea"/>
                  <a:ea typeface="+mj-ea"/>
                </a:rPr>
                <a:t>)</a:t>
              </a:r>
            </a:p>
            <a:p>
              <a:r>
                <a:rPr lang="en-US" altLang="ja-JP" dirty="0">
                  <a:latin typeface="+mj-ea"/>
                  <a:ea typeface="+mj-ea"/>
                </a:rPr>
                <a:t>OS : Linux Kali</a:t>
              </a:r>
            </a:p>
            <a:p>
              <a:r>
                <a:rPr lang="en-US" altLang="ja-JP" dirty="0">
                  <a:latin typeface="+mj-ea"/>
                  <a:ea typeface="+mj-ea"/>
                </a:rPr>
                <a:t>IP</a:t>
              </a:r>
              <a:r>
                <a:rPr lang="ja-JP" altLang="en-US" dirty="0">
                  <a:latin typeface="+mj-ea"/>
                  <a:ea typeface="+mj-ea"/>
                </a:rPr>
                <a:t>アドレス </a:t>
              </a:r>
              <a:r>
                <a:rPr lang="en-US" altLang="ja-JP" dirty="0">
                  <a:latin typeface="+mj-ea"/>
                  <a:ea typeface="+mj-ea"/>
                </a:rPr>
                <a:t>: 10.0.0.2</a:t>
              </a:r>
            </a:p>
            <a:p>
              <a:r>
                <a:rPr lang="en-US" altLang="ja-JP" dirty="0">
                  <a:latin typeface="+mj-ea"/>
                  <a:ea typeface="+mj-ea"/>
                </a:rPr>
                <a:t>Web</a:t>
              </a:r>
              <a:r>
                <a:rPr lang="ja-JP" altLang="en-US" dirty="0">
                  <a:latin typeface="+mj-ea"/>
                  <a:ea typeface="+mj-ea"/>
                </a:rPr>
                <a:t>サーバ </a:t>
              </a:r>
              <a:r>
                <a:rPr lang="en-US" altLang="ja-JP" dirty="0">
                  <a:latin typeface="+mj-ea"/>
                  <a:ea typeface="+mj-ea"/>
                </a:rPr>
                <a:t>: Apache2/2.4.46</a:t>
              </a:r>
              <a:endParaRPr lang="ja-JP" altLang="en-US" dirty="0">
                <a:latin typeface="+mj-ea"/>
                <a:ea typeface="+mj-ea"/>
              </a:endParaRPr>
            </a:p>
          </p:txBody>
        </p:sp>
      </p:grpSp>
      <p:sp>
        <p:nvSpPr>
          <p:cNvPr id="8" name="テキスト ボックス 7">
            <a:extLst>
              <a:ext uri="{FF2B5EF4-FFF2-40B4-BE49-F238E27FC236}">
                <a16:creationId xmlns:a16="http://schemas.microsoft.com/office/drawing/2014/main" id="{94A3999A-3824-4A9D-85C1-9AB1EA785BEA}"/>
              </a:ext>
            </a:extLst>
          </p:cNvPr>
          <p:cNvSpPr txBox="1"/>
          <p:nvPr/>
        </p:nvSpPr>
        <p:spPr>
          <a:xfrm>
            <a:off x="5606716" y="4277509"/>
            <a:ext cx="978568" cy="400110"/>
          </a:xfrm>
          <a:prstGeom prst="rect">
            <a:avLst/>
          </a:prstGeom>
          <a:noFill/>
        </p:spPr>
        <p:txBody>
          <a:bodyPr wrap="square" rtlCol="0">
            <a:spAutoFit/>
          </a:bodyPr>
          <a:lstStyle/>
          <a:p>
            <a:r>
              <a:rPr lang="ja-JP" altLang="en-US" sz="2000" dirty="0">
                <a:latin typeface="+mj-ea"/>
                <a:ea typeface="+mj-ea"/>
              </a:rPr>
              <a:t>各設定</a:t>
            </a:r>
          </a:p>
        </p:txBody>
      </p:sp>
      <p:pic>
        <p:nvPicPr>
          <p:cNvPr id="9" name="図 8">
            <a:extLst>
              <a:ext uri="{FF2B5EF4-FFF2-40B4-BE49-F238E27FC236}">
                <a16:creationId xmlns:a16="http://schemas.microsoft.com/office/drawing/2014/main" id="{3FB9F440-75CB-4648-9C07-3B47F117B178}"/>
              </a:ext>
            </a:extLst>
          </p:cNvPr>
          <p:cNvPicPr>
            <a:picLocks noChangeAspect="1"/>
          </p:cNvPicPr>
          <p:nvPr/>
        </p:nvPicPr>
        <p:blipFill>
          <a:blip r:embed="rId3"/>
          <a:stretch>
            <a:fillRect/>
          </a:stretch>
        </p:blipFill>
        <p:spPr>
          <a:xfrm>
            <a:off x="2193038" y="1512245"/>
            <a:ext cx="7468320" cy="2784208"/>
          </a:xfrm>
          <a:prstGeom prst="rect">
            <a:avLst/>
          </a:prstGeom>
        </p:spPr>
      </p:pic>
    </p:spTree>
    <p:extLst>
      <p:ext uri="{BB962C8B-B14F-4D97-AF65-F5344CB8AC3E}">
        <p14:creationId xmlns:p14="http://schemas.microsoft.com/office/powerpoint/2010/main" val="8289581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投票内容の改変不能性 検証内容</a:t>
            </a:r>
          </a:p>
        </p:txBody>
      </p:sp>
      <p:sp>
        <p:nvSpPr>
          <p:cNvPr id="3" name="コンテンツ プレースホルダー 2">
            <a:extLst>
              <a:ext uri="{FF2B5EF4-FFF2-40B4-BE49-F238E27FC236}">
                <a16:creationId xmlns:a16="http://schemas.microsoft.com/office/drawing/2014/main" id="{CD20C9F1-690B-410F-9602-9B4CE1721697}"/>
              </a:ext>
            </a:extLst>
          </p:cNvPr>
          <p:cNvSpPr>
            <a:spLocks noGrp="1"/>
          </p:cNvSpPr>
          <p:nvPr>
            <p:ph idx="1"/>
          </p:nvPr>
        </p:nvSpPr>
        <p:spPr/>
        <p:txBody>
          <a:bodyPr>
            <a:normAutofit/>
          </a:bodyPr>
          <a:lstStyle/>
          <a:p>
            <a:r>
              <a:rPr lang="ja-JP" altLang="en-US" sz="2000" dirty="0"/>
              <a:t>候補者「佐藤」に投票後、送信された候補者の名前を「鈴木」に</a:t>
            </a:r>
            <a:br>
              <a:rPr lang="en-US" altLang="ja-JP" sz="2000" dirty="0"/>
            </a:br>
            <a:r>
              <a:rPr lang="ja-JP" altLang="en-US" sz="2000" dirty="0"/>
              <a:t>改ざんし、投票結果に変化があるか確認</a:t>
            </a:r>
            <a:endParaRPr lang="en-US" altLang="ja-JP" sz="2000" dirty="0"/>
          </a:p>
          <a:p>
            <a:endParaRPr lang="ja-JP" altLang="en-US" sz="2000" dirty="0"/>
          </a:p>
        </p:txBody>
      </p:sp>
      <p:pic>
        <p:nvPicPr>
          <p:cNvPr id="6" name="グラフィックス 5" descr="ユーザー 単色塗りつぶし">
            <a:extLst>
              <a:ext uri="{FF2B5EF4-FFF2-40B4-BE49-F238E27FC236}">
                <a16:creationId xmlns:a16="http://schemas.microsoft.com/office/drawing/2014/main" id="{42BD9187-08FA-41A1-ABCF-98D03D820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9690" y="4290948"/>
            <a:ext cx="914400" cy="914400"/>
          </a:xfrm>
          <a:prstGeom prst="rect">
            <a:avLst/>
          </a:prstGeom>
        </p:spPr>
      </p:pic>
      <p:sp>
        <p:nvSpPr>
          <p:cNvPr id="9" name="テキスト ボックス 8">
            <a:extLst>
              <a:ext uri="{FF2B5EF4-FFF2-40B4-BE49-F238E27FC236}">
                <a16:creationId xmlns:a16="http://schemas.microsoft.com/office/drawing/2014/main" id="{4012D3B8-E0BD-4594-A008-B8D01D99818D}"/>
              </a:ext>
            </a:extLst>
          </p:cNvPr>
          <p:cNvSpPr txBox="1"/>
          <p:nvPr/>
        </p:nvSpPr>
        <p:spPr>
          <a:xfrm>
            <a:off x="4713918" y="5027577"/>
            <a:ext cx="649705" cy="369332"/>
          </a:xfrm>
          <a:prstGeom prst="rect">
            <a:avLst/>
          </a:prstGeom>
          <a:noFill/>
        </p:spPr>
        <p:txBody>
          <a:bodyPr wrap="square" rtlCol="0">
            <a:spAutoFit/>
          </a:bodyPr>
          <a:lstStyle/>
          <a:p>
            <a:pPr algn="ctr"/>
            <a:r>
              <a:rPr lang="ja-JP" altLang="en-US" dirty="0"/>
              <a:t>佐藤</a:t>
            </a:r>
          </a:p>
        </p:txBody>
      </p:sp>
      <p:pic>
        <p:nvPicPr>
          <p:cNvPr id="11" name="グラフィックス 10" descr="ユーザー 単色塗りつぶし">
            <a:extLst>
              <a:ext uri="{FF2B5EF4-FFF2-40B4-BE49-F238E27FC236}">
                <a16:creationId xmlns:a16="http://schemas.microsoft.com/office/drawing/2014/main" id="{BF666995-D341-479E-B196-8AC855360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4074" y="4265047"/>
            <a:ext cx="914400" cy="914400"/>
          </a:xfrm>
          <a:prstGeom prst="rect">
            <a:avLst/>
          </a:prstGeom>
        </p:spPr>
      </p:pic>
      <p:sp>
        <p:nvSpPr>
          <p:cNvPr id="12" name="テキスト ボックス 11">
            <a:extLst>
              <a:ext uri="{FF2B5EF4-FFF2-40B4-BE49-F238E27FC236}">
                <a16:creationId xmlns:a16="http://schemas.microsoft.com/office/drawing/2014/main" id="{0B3E7C3E-8346-46C9-9D83-344A3D3E2F88}"/>
              </a:ext>
            </a:extLst>
          </p:cNvPr>
          <p:cNvSpPr txBox="1"/>
          <p:nvPr/>
        </p:nvSpPr>
        <p:spPr>
          <a:xfrm>
            <a:off x="1852947" y="5039688"/>
            <a:ext cx="914400" cy="369332"/>
          </a:xfrm>
          <a:prstGeom prst="rect">
            <a:avLst/>
          </a:prstGeom>
          <a:noFill/>
        </p:spPr>
        <p:txBody>
          <a:bodyPr wrap="square" rtlCol="0">
            <a:spAutoFit/>
          </a:bodyPr>
          <a:lstStyle/>
          <a:p>
            <a:pPr algn="ctr"/>
            <a:r>
              <a:rPr lang="ja-JP" altLang="en-US" dirty="0"/>
              <a:t>投票者</a:t>
            </a:r>
          </a:p>
        </p:txBody>
      </p:sp>
      <p:cxnSp>
        <p:nvCxnSpPr>
          <p:cNvPr id="14" name="直線矢印コネクタ 13">
            <a:extLst>
              <a:ext uri="{FF2B5EF4-FFF2-40B4-BE49-F238E27FC236}">
                <a16:creationId xmlns:a16="http://schemas.microsoft.com/office/drawing/2014/main" id="{020AE1FC-AEE5-4DC7-BB0B-0E61BFDD2479}"/>
              </a:ext>
            </a:extLst>
          </p:cNvPr>
          <p:cNvCxnSpPr>
            <a:cxnSpLocks/>
          </p:cNvCxnSpPr>
          <p:nvPr/>
        </p:nvCxnSpPr>
        <p:spPr>
          <a:xfrm>
            <a:off x="2942950" y="4896849"/>
            <a:ext cx="14400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0813983-4D99-426E-982E-8681F69AD996}"/>
              </a:ext>
            </a:extLst>
          </p:cNvPr>
          <p:cNvSpPr txBox="1"/>
          <p:nvPr/>
        </p:nvSpPr>
        <p:spPr>
          <a:xfrm>
            <a:off x="2566074" y="4461926"/>
            <a:ext cx="1816930" cy="369328"/>
          </a:xfrm>
          <a:prstGeom prst="rect">
            <a:avLst/>
          </a:prstGeom>
          <a:noFill/>
        </p:spPr>
        <p:txBody>
          <a:bodyPr wrap="square" rtlCol="0">
            <a:spAutoFit/>
          </a:bodyPr>
          <a:lstStyle/>
          <a:p>
            <a:pPr algn="ctr"/>
            <a:r>
              <a:rPr lang="ja-JP" altLang="en-US" dirty="0"/>
              <a:t>「佐藤」へ投票</a:t>
            </a:r>
          </a:p>
        </p:txBody>
      </p:sp>
      <p:pic>
        <p:nvPicPr>
          <p:cNvPr id="31" name="グラフィックス 30" descr="ユーザー 単色塗りつぶし">
            <a:extLst>
              <a:ext uri="{FF2B5EF4-FFF2-40B4-BE49-F238E27FC236}">
                <a16:creationId xmlns:a16="http://schemas.microsoft.com/office/drawing/2014/main" id="{D3B18D26-2A43-4B9C-910C-2AB4767FA5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1326" y="4224358"/>
            <a:ext cx="914400" cy="914400"/>
          </a:xfrm>
          <a:prstGeom prst="rect">
            <a:avLst/>
          </a:prstGeom>
        </p:spPr>
      </p:pic>
      <p:sp>
        <p:nvSpPr>
          <p:cNvPr id="32" name="テキスト ボックス 31">
            <a:extLst>
              <a:ext uri="{FF2B5EF4-FFF2-40B4-BE49-F238E27FC236}">
                <a16:creationId xmlns:a16="http://schemas.microsoft.com/office/drawing/2014/main" id="{45219FFC-CFB7-42AE-8E40-3F44970750FC}"/>
              </a:ext>
            </a:extLst>
          </p:cNvPr>
          <p:cNvSpPr txBox="1"/>
          <p:nvPr/>
        </p:nvSpPr>
        <p:spPr>
          <a:xfrm>
            <a:off x="5996588" y="5028151"/>
            <a:ext cx="649705" cy="369332"/>
          </a:xfrm>
          <a:prstGeom prst="rect">
            <a:avLst/>
          </a:prstGeom>
          <a:noFill/>
        </p:spPr>
        <p:txBody>
          <a:bodyPr wrap="square" rtlCol="0">
            <a:spAutoFit/>
          </a:bodyPr>
          <a:lstStyle/>
          <a:p>
            <a:pPr algn="ctr"/>
            <a:r>
              <a:rPr lang="ja-JP" altLang="en-US" dirty="0">
                <a:solidFill>
                  <a:srgbClr val="FF0000"/>
                </a:solidFill>
              </a:rPr>
              <a:t>鈴木</a:t>
            </a:r>
          </a:p>
        </p:txBody>
      </p:sp>
      <p:sp>
        <p:nvSpPr>
          <p:cNvPr id="36" name="テキスト ボックス 35">
            <a:extLst>
              <a:ext uri="{FF2B5EF4-FFF2-40B4-BE49-F238E27FC236}">
                <a16:creationId xmlns:a16="http://schemas.microsoft.com/office/drawing/2014/main" id="{37C1B58F-53B5-40BC-BA44-FF6FC9531907}"/>
              </a:ext>
            </a:extLst>
          </p:cNvPr>
          <p:cNvSpPr txBox="1"/>
          <p:nvPr/>
        </p:nvSpPr>
        <p:spPr>
          <a:xfrm>
            <a:off x="4994438" y="3395201"/>
            <a:ext cx="1606144" cy="369332"/>
          </a:xfrm>
          <a:prstGeom prst="rect">
            <a:avLst/>
          </a:prstGeom>
          <a:noFill/>
        </p:spPr>
        <p:txBody>
          <a:bodyPr wrap="square" rtlCol="0">
            <a:spAutoFit/>
          </a:bodyPr>
          <a:lstStyle/>
          <a:p>
            <a:r>
              <a:rPr lang="ja-JP" altLang="en-US" dirty="0"/>
              <a:t>「鈴木」に改変</a:t>
            </a:r>
          </a:p>
        </p:txBody>
      </p:sp>
      <p:sp>
        <p:nvSpPr>
          <p:cNvPr id="37" name="吹き出し: 四角形 36">
            <a:extLst>
              <a:ext uri="{FF2B5EF4-FFF2-40B4-BE49-F238E27FC236}">
                <a16:creationId xmlns:a16="http://schemas.microsoft.com/office/drawing/2014/main" id="{1C22E96A-54F0-4E97-9187-EF07F2BE2542}"/>
              </a:ext>
            </a:extLst>
          </p:cNvPr>
          <p:cNvSpPr/>
          <p:nvPr/>
        </p:nvSpPr>
        <p:spPr>
          <a:xfrm>
            <a:off x="8682230" y="2884716"/>
            <a:ext cx="1606144" cy="1306847"/>
          </a:xfrm>
          <a:prstGeom prst="wedgeRectCallout">
            <a:avLst>
              <a:gd name="adj1" fmla="val 141"/>
              <a:gd name="adj2" fmla="val 7170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正方形/長方形 37">
            <a:extLst>
              <a:ext uri="{FF2B5EF4-FFF2-40B4-BE49-F238E27FC236}">
                <a16:creationId xmlns:a16="http://schemas.microsoft.com/office/drawing/2014/main" id="{41FDEF67-07EB-49C1-89FC-9D6252B62B82}"/>
              </a:ext>
            </a:extLst>
          </p:cNvPr>
          <p:cNvSpPr/>
          <p:nvPr/>
        </p:nvSpPr>
        <p:spPr>
          <a:xfrm>
            <a:off x="9046722" y="3076474"/>
            <a:ext cx="877163" cy="923330"/>
          </a:xfrm>
          <a:prstGeom prst="rect">
            <a:avLst/>
          </a:prstGeom>
          <a:noFill/>
        </p:spPr>
        <p:txBody>
          <a:bodyPr wrap="none" lIns="91440" tIns="45720" rIns="91440" bIns="45720">
            <a:spAutoFit/>
          </a:bodyPr>
          <a:lstStyle/>
          <a:p>
            <a:pPr algn="ctr"/>
            <a:r>
              <a:rPr lang="ja-JP" altLang="en-US" sz="5400" dirty="0">
                <a:ln w="0"/>
                <a:effectLst>
                  <a:outerShdw blurRad="38100" dist="19050" dir="2700000" algn="tl" rotWithShape="0">
                    <a:schemeClr val="dk1">
                      <a:alpha val="40000"/>
                    </a:schemeClr>
                  </a:outerShdw>
                </a:effectLst>
              </a:rPr>
              <a:t>？</a:t>
            </a:r>
          </a:p>
        </p:txBody>
      </p:sp>
      <p:cxnSp>
        <p:nvCxnSpPr>
          <p:cNvPr id="49" name="直線矢印コネクタ 48">
            <a:extLst>
              <a:ext uri="{FF2B5EF4-FFF2-40B4-BE49-F238E27FC236}">
                <a16:creationId xmlns:a16="http://schemas.microsoft.com/office/drawing/2014/main" id="{D045393A-0D4F-4187-9F89-7F2303460FD1}"/>
              </a:ext>
            </a:extLst>
          </p:cNvPr>
          <p:cNvCxnSpPr>
            <a:cxnSpLocks/>
          </p:cNvCxnSpPr>
          <p:nvPr/>
        </p:nvCxnSpPr>
        <p:spPr>
          <a:xfrm>
            <a:off x="7029952" y="4896849"/>
            <a:ext cx="135226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E8E088F8-DC11-4013-B2A6-E9B4437BF5E2}"/>
              </a:ext>
            </a:extLst>
          </p:cNvPr>
          <p:cNvSpPr txBox="1"/>
          <p:nvPr/>
        </p:nvSpPr>
        <p:spPr>
          <a:xfrm>
            <a:off x="7320659" y="4461926"/>
            <a:ext cx="737124" cy="369332"/>
          </a:xfrm>
          <a:prstGeom prst="rect">
            <a:avLst/>
          </a:prstGeom>
          <a:noFill/>
        </p:spPr>
        <p:txBody>
          <a:bodyPr wrap="square" rtlCol="0">
            <a:spAutoFit/>
          </a:bodyPr>
          <a:lstStyle/>
          <a:p>
            <a:r>
              <a:rPr lang="ja-JP" altLang="en-US" dirty="0"/>
              <a:t>集計</a:t>
            </a:r>
          </a:p>
        </p:txBody>
      </p:sp>
      <p:pic>
        <p:nvPicPr>
          <p:cNvPr id="5" name="図 4">
            <a:extLst>
              <a:ext uri="{FF2B5EF4-FFF2-40B4-BE49-F238E27FC236}">
                <a16:creationId xmlns:a16="http://schemas.microsoft.com/office/drawing/2014/main" id="{3AD25645-3D5D-4500-A5F2-10B9F8FA14C4}"/>
              </a:ext>
            </a:extLst>
          </p:cNvPr>
          <p:cNvPicPr>
            <a:picLocks noChangeAspect="1"/>
          </p:cNvPicPr>
          <p:nvPr/>
        </p:nvPicPr>
        <p:blipFill>
          <a:blip r:embed="rId7"/>
          <a:stretch>
            <a:fillRect/>
          </a:stretch>
        </p:blipFill>
        <p:spPr>
          <a:xfrm>
            <a:off x="5178643" y="2668433"/>
            <a:ext cx="1058458" cy="792821"/>
          </a:xfrm>
          <a:prstGeom prst="rect">
            <a:avLst/>
          </a:prstGeom>
        </p:spPr>
      </p:pic>
      <p:sp>
        <p:nvSpPr>
          <p:cNvPr id="8" name="正方形/長方形 7">
            <a:extLst>
              <a:ext uri="{FF2B5EF4-FFF2-40B4-BE49-F238E27FC236}">
                <a16:creationId xmlns:a16="http://schemas.microsoft.com/office/drawing/2014/main" id="{0D9A851A-C76D-4C94-8BBC-76CF82D6A5F7}"/>
              </a:ext>
            </a:extLst>
          </p:cNvPr>
          <p:cNvSpPr/>
          <p:nvPr/>
        </p:nvSpPr>
        <p:spPr>
          <a:xfrm>
            <a:off x="4538867" y="4266089"/>
            <a:ext cx="1030206" cy="1394568"/>
          </a:xfrm>
          <a:prstGeom prst="rect">
            <a:avLst/>
          </a:prstGeom>
          <a:noFill/>
          <a:ln w="38100">
            <a:solidFill>
              <a:srgbClr val="349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a:extLst>
              <a:ext uri="{FF2B5EF4-FFF2-40B4-BE49-F238E27FC236}">
                <a16:creationId xmlns:a16="http://schemas.microsoft.com/office/drawing/2014/main" id="{C8FA605F-35B3-4436-938A-127B39AC802C}"/>
              </a:ext>
            </a:extLst>
          </p:cNvPr>
          <p:cNvSpPr/>
          <p:nvPr/>
        </p:nvSpPr>
        <p:spPr>
          <a:xfrm>
            <a:off x="5813423" y="4265047"/>
            <a:ext cx="1030206" cy="1394568"/>
          </a:xfrm>
          <a:prstGeom prst="rect">
            <a:avLst/>
          </a:prstGeom>
          <a:noFill/>
          <a:ln w="38100">
            <a:solidFill>
              <a:srgbClr val="349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4" name="コネクタ: カギ線 33">
            <a:extLst>
              <a:ext uri="{FF2B5EF4-FFF2-40B4-BE49-F238E27FC236}">
                <a16:creationId xmlns:a16="http://schemas.microsoft.com/office/drawing/2014/main" id="{74B90EA7-CC2F-4607-B7A8-EAAB1F78178A}"/>
              </a:ext>
            </a:extLst>
          </p:cNvPr>
          <p:cNvCxnSpPr>
            <a:cxnSpLocks/>
          </p:cNvCxnSpPr>
          <p:nvPr/>
        </p:nvCxnSpPr>
        <p:spPr>
          <a:xfrm rot="5400000" flipH="1" flipV="1">
            <a:off x="5687529" y="3601076"/>
            <a:ext cx="40689" cy="1287252"/>
          </a:xfrm>
          <a:prstGeom prst="bentConnector3">
            <a:avLst>
              <a:gd name="adj1" fmla="val 135178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 name="グラフィックス 6" descr="インターネット 単色塗りつぶし">
            <a:extLst>
              <a:ext uri="{FF2B5EF4-FFF2-40B4-BE49-F238E27FC236}">
                <a16:creationId xmlns:a16="http://schemas.microsoft.com/office/drawing/2014/main" id="{FF0EDE52-E98B-49C1-A9E5-59EAEBFF47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42633" y="4244703"/>
            <a:ext cx="1183293" cy="1183293"/>
          </a:xfrm>
          <a:prstGeom prst="rect">
            <a:avLst/>
          </a:prstGeom>
        </p:spPr>
      </p:pic>
      <p:sp>
        <p:nvSpPr>
          <p:cNvPr id="22" name="テキスト ボックス 21">
            <a:extLst>
              <a:ext uri="{FF2B5EF4-FFF2-40B4-BE49-F238E27FC236}">
                <a16:creationId xmlns:a16="http://schemas.microsoft.com/office/drawing/2014/main" id="{25787EE7-304D-4EC4-9EA4-B43467B8DD55}"/>
              </a:ext>
            </a:extLst>
          </p:cNvPr>
          <p:cNvSpPr txBox="1"/>
          <p:nvPr/>
        </p:nvSpPr>
        <p:spPr>
          <a:xfrm>
            <a:off x="5019393" y="2355497"/>
            <a:ext cx="1588060" cy="369332"/>
          </a:xfrm>
          <a:prstGeom prst="rect">
            <a:avLst/>
          </a:prstGeom>
          <a:noFill/>
        </p:spPr>
        <p:txBody>
          <a:bodyPr wrap="square" rtlCol="0">
            <a:spAutoFit/>
          </a:bodyPr>
          <a:lstStyle/>
          <a:p>
            <a:pPr algn="ctr"/>
            <a:r>
              <a:rPr lang="ja-JP" altLang="en-US" dirty="0"/>
              <a:t>選挙管理者</a:t>
            </a:r>
          </a:p>
        </p:txBody>
      </p:sp>
    </p:spTree>
    <p:extLst>
      <p:ext uri="{BB962C8B-B14F-4D97-AF65-F5344CB8AC3E}">
        <p14:creationId xmlns:p14="http://schemas.microsoft.com/office/powerpoint/2010/main" val="809280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009BC-E786-D81E-15C1-8E386F7AD7F4}"/>
              </a:ext>
            </a:extLst>
          </p:cNvPr>
          <p:cNvSpPr>
            <a:spLocks noGrp="1"/>
          </p:cNvSpPr>
          <p:nvPr>
            <p:ph type="title"/>
          </p:nvPr>
        </p:nvSpPr>
        <p:spPr/>
        <p:txBody>
          <a:bodyPr>
            <a:normAutofit fontScale="90000"/>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9687FF4E-FBC7-93E6-1016-ABFA9D5EB11F}"/>
              </a:ext>
            </a:extLst>
          </p:cNvPr>
          <p:cNvSpPr>
            <a:spLocks noGrp="1"/>
          </p:cNvSpPr>
          <p:nvPr>
            <p:ph idx="1"/>
          </p:nvPr>
        </p:nvSpPr>
        <p:spPr/>
        <p:txBody>
          <a:bodyPr>
            <a:normAutofit/>
          </a:bodyPr>
          <a:lstStyle/>
          <a:p>
            <a:r>
              <a:rPr lang="ja-JP" altLang="en-US" sz="3200" dirty="0"/>
              <a:t>求める人物像・・・・・・・・・・・</a:t>
            </a:r>
            <a:r>
              <a:rPr lang="en-US" altLang="ja-JP" sz="3200" dirty="0"/>
              <a:t>2</a:t>
            </a:r>
            <a:endParaRPr lang="ja-JP" altLang="en-US" sz="3200" dirty="0"/>
          </a:p>
          <a:p>
            <a:r>
              <a:rPr lang="ja-JP" altLang="en-US" sz="3200" dirty="0"/>
              <a:t>事例研究紹介・・・・・・・・・・・</a:t>
            </a:r>
            <a:r>
              <a:rPr lang="en-US" altLang="ja-JP" sz="3200" dirty="0"/>
              <a:t>3</a:t>
            </a:r>
            <a:endParaRPr lang="ja-JP" altLang="en-US" sz="3200" dirty="0"/>
          </a:p>
          <a:p>
            <a:r>
              <a:rPr lang="ja-JP" altLang="en-US" sz="3200" dirty="0"/>
              <a:t>卒業研究紹介・・・・・・・・・・・</a:t>
            </a:r>
            <a:r>
              <a:rPr lang="en-US" altLang="ja-JP" sz="3200" dirty="0"/>
              <a:t>9</a:t>
            </a:r>
            <a:endParaRPr lang="ja-JP" altLang="en-US" sz="3200" dirty="0"/>
          </a:p>
          <a:p>
            <a:r>
              <a:rPr lang="ja-JP" altLang="en-US" sz="3200" dirty="0"/>
              <a:t>年間スケジュール・・・・・・・・・</a:t>
            </a:r>
            <a:r>
              <a:rPr lang="en-US" altLang="ja-JP" sz="3200" dirty="0"/>
              <a:t>24</a:t>
            </a:r>
            <a:endParaRPr lang="ja-JP" altLang="en-US" sz="3200" dirty="0"/>
          </a:p>
          <a:p>
            <a:r>
              <a:rPr lang="ja-JP" altLang="en-US" sz="3200" dirty="0"/>
              <a:t>各担務紹介・・・・・・・・・・・・</a:t>
            </a:r>
            <a:r>
              <a:rPr lang="en-US" altLang="ja-JP" sz="3200" dirty="0"/>
              <a:t>26</a:t>
            </a:r>
            <a:endParaRPr lang="ja-JP" altLang="en-US" sz="3200" dirty="0"/>
          </a:p>
          <a:p>
            <a:r>
              <a:rPr lang="ja-JP" altLang="en-US" sz="3200" dirty="0">
                <a:latin typeface="Times New Roman" panose="02020603050405020304" pitchFamily="18" charset="0"/>
              </a:rPr>
              <a:t>最後に・・・・・・・・・・・・・・</a:t>
            </a:r>
            <a:r>
              <a:rPr lang="en-US" altLang="ja-JP" sz="3200" dirty="0"/>
              <a:t>27</a:t>
            </a:r>
            <a:endParaRPr lang="ja-JP" altLang="en-US" sz="3200" dirty="0"/>
          </a:p>
          <a:p>
            <a:endParaRPr kumimoji="1" lang="ja-JP" altLang="en-US" dirty="0"/>
          </a:p>
        </p:txBody>
      </p:sp>
    </p:spTree>
    <p:extLst>
      <p:ext uri="{BB962C8B-B14F-4D97-AF65-F5344CB8AC3E}">
        <p14:creationId xmlns:p14="http://schemas.microsoft.com/office/powerpoint/2010/main" val="6533676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背景パターン&#10;&#10;自動的に生成された説明">
            <a:extLst>
              <a:ext uri="{FF2B5EF4-FFF2-40B4-BE49-F238E27FC236}">
                <a16:creationId xmlns:a16="http://schemas.microsoft.com/office/drawing/2014/main" id="{64A27195-89B3-4C71-9356-81A9EB7F62B9}"/>
              </a:ext>
            </a:extLst>
          </p:cNvPr>
          <p:cNvPicPr>
            <a:picLocks noChangeAspect="1"/>
          </p:cNvPicPr>
          <p:nvPr/>
        </p:nvPicPr>
        <p:blipFill rotWithShape="1">
          <a:blip r:embed="rId3"/>
          <a:srcRect t="1155"/>
          <a:stretch/>
        </p:blipFill>
        <p:spPr>
          <a:xfrm>
            <a:off x="1765695" y="1989473"/>
            <a:ext cx="3745691" cy="2336069"/>
          </a:xfrm>
          <a:prstGeom prst="rect">
            <a:avLst/>
          </a:prstGeom>
        </p:spPr>
      </p:pic>
      <p:sp>
        <p:nvSpPr>
          <p:cNvPr id="10" name="テキスト ボックス 9">
            <a:extLst>
              <a:ext uri="{FF2B5EF4-FFF2-40B4-BE49-F238E27FC236}">
                <a16:creationId xmlns:a16="http://schemas.microsoft.com/office/drawing/2014/main" id="{C39D4B36-E60F-487C-ABE0-310EBD76E0EC}"/>
              </a:ext>
            </a:extLst>
          </p:cNvPr>
          <p:cNvSpPr txBox="1"/>
          <p:nvPr/>
        </p:nvSpPr>
        <p:spPr>
          <a:xfrm>
            <a:off x="1615156" y="4454752"/>
            <a:ext cx="4215767" cy="646331"/>
          </a:xfrm>
          <a:prstGeom prst="rect">
            <a:avLst/>
          </a:prstGeom>
          <a:noFill/>
        </p:spPr>
        <p:txBody>
          <a:bodyPr wrap="square" rtlCol="0">
            <a:spAutoFit/>
          </a:bodyPr>
          <a:lstStyle/>
          <a:p>
            <a:r>
              <a:rPr lang="ja-JP" altLang="en-US" dirty="0">
                <a:latin typeface="+mj-ea"/>
                <a:ea typeface="+mj-ea"/>
              </a:rPr>
              <a:t>「佐藤」から「鈴木」に改ざんしている様子</a:t>
            </a:r>
          </a:p>
        </p:txBody>
      </p:sp>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投票内容の改変不能性 結果と考察</a:t>
            </a:r>
          </a:p>
        </p:txBody>
      </p:sp>
      <p:sp>
        <p:nvSpPr>
          <p:cNvPr id="6" name="正方形/長方形 5">
            <a:extLst>
              <a:ext uri="{FF2B5EF4-FFF2-40B4-BE49-F238E27FC236}">
                <a16:creationId xmlns:a16="http://schemas.microsoft.com/office/drawing/2014/main" id="{040C66D7-D147-4A8C-9046-533932A026CE}"/>
              </a:ext>
            </a:extLst>
          </p:cNvPr>
          <p:cNvSpPr/>
          <p:nvPr/>
        </p:nvSpPr>
        <p:spPr>
          <a:xfrm>
            <a:off x="1732119" y="4054249"/>
            <a:ext cx="3779267" cy="2712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ea"/>
              <a:ea typeface="+mj-ea"/>
            </a:endParaRPr>
          </a:p>
        </p:txBody>
      </p:sp>
      <p:pic>
        <p:nvPicPr>
          <p:cNvPr id="7" name="図 6">
            <a:extLst>
              <a:ext uri="{FF2B5EF4-FFF2-40B4-BE49-F238E27FC236}">
                <a16:creationId xmlns:a16="http://schemas.microsoft.com/office/drawing/2014/main" id="{8AD8E475-59EB-4642-8914-7472830551E2}"/>
              </a:ext>
            </a:extLst>
          </p:cNvPr>
          <p:cNvPicPr>
            <a:picLocks noChangeAspect="1"/>
          </p:cNvPicPr>
          <p:nvPr/>
        </p:nvPicPr>
        <p:blipFill>
          <a:blip r:embed="rId4"/>
          <a:stretch>
            <a:fillRect/>
          </a:stretch>
        </p:blipFill>
        <p:spPr>
          <a:xfrm>
            <a:off x="7037079" y="2246625"/>
            <a:ext cx="3133616" cy="2078916"/>
          </a:xfrm>
          <a:prstGeom prst="rect">
            <a:avLst/>
          </a:prstGeom>
        </p:spPr>
      </p:pic>
      <p:sp>
        <p:nvSpPr>
          <p:cNvPr id="8" name="矢印: 右 7">
            <a:extLst>
              <a:ext uri="{FF2B5EF4-FFF2-40B4-BE49-F238E27FC236}">
                <a16:creationId xmlns:a16="http://schemas.microsoft.com/office/drawing/2014/main" id="{471B6E19-5E09-4B8E-8E9A-C94A2C2A1689}"/>
              </a:ext>
            </a:extLst>
          </p:cNvPr>
          <p:cNvSpPr/>
          <p:nvPr/>
        </p:nvSpPr>
        <p:spPr>
          <a:xfrm>
            <a:off x="5743654" y="3406615"/>
            <a:ext cx="1122947" cy="593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mj-ea"/>
              <a:ea typeface="+mj-ea"/>
            </a:endParaRPr>
          </a:p>
        </p:txBody>
      </p:sp>
      <p:sp>
        <p:nvSpPr>
          <p:cNvPr id="14" name="テキスト ボックス 13">
            <a:extLst>
              <a:ext uri="{FF2B5EF4-FFF2-40B4-BE49-F238E27FC236}">
                <a16:creationId xmlns:a16="http://schemas.microsoft.com/office/drawing/2014/main" id="{548369F4-6565-4413-953B-A076D2C418B3}"/>
              </a:ext>
            </a:extLst>
          </p:cNvPr>
          <p:cNvSpPr txBox="1"/>
          <p:nvPr/>
        </p:nvSpPr>
        <p:spPr>
          <a:xfrm>
            <a:off x="7037080" y="4454752"/>
            <a:ext cx="3296653" cy="369332"/>
          </a:xfrm>
          <a:prstGeom prst="rect">
            <a:avLst/>
          </a:prstGeom>
          <a:noFill/>
        </p:spPr>
        <p:txBody>
          <a:bodyPr wrap="square" rtlCol="0">
            <a:spAutoFit/>
          </a:bodyPr>
          <a:lstStyle/>
          <a:p>
            <a:r>
              <a:rPr lang="ja-JP" altLang="en-US" dirty="0">
                <a:latin typeface="+mj-ea"/>
                <a:ea typeface="+mj-ea"/>
              </a:rPr>
              <a:t>結果に変化は見られなかった</a:t>
            </a:r>
          </a:p>
        </p:txBody>
      </p:sp>
      <p:grpSp>
        <p:nvGrpSpPr>
          <p:cNvPr id="19" name="グループ化 18">
            <a:extLst>
              <a:ext uri="{FF2B5EF4-FFF2-40B4-BE49-F238E27FC236}">
                <a16:creationId xmlns:a16="http://schemas.microsoft.com/office/drawing/2014/main" id="{4C355E8F-0157-4089-95E6-03001AF210C5}"/>
              </a:ext>
            </a:extLst>
          </p:cNvPr>
          <p:cNvGrpSpPr/>
          <p:nvPr/>
        </p:nvGrpSpPr>
        <p:grpSpPr>
          <a:xfrm>
            <a:off x="2555857" y="1381739"/>
            <a:ext cx="7215642" cy="2615874"/>
            <a:chOff x="0" y="1754930"/>
            <a:chExt cx="7215642" cy="2615874"/>
          </a:xfrm>
        </p:grpSpPr>
        <p:sp>
          <p:nvSpPr>
            <p:cNvPr id="15" name="吹き出し: 角を丸めた四角形 14">
              <a:extLst>
                <a:ext uri="{FF2B5EF4-FFF2-40B4-BE49-F238E27FC236}">
                  <a16:creationId xmlns:a16="http://schemas.microsoft.com/office/drawing/2014/main" id="{80D0A806-0722-4DDF-A025-A9F813163E56}"/>
                </a:ext>
              </a:extLst>
            </p:cNvPr>
            <p:cNvSpPr/>
            <p:nvPr/>
          </p:nvSpPr>
          <p:spPr>
            <a:xfrm>
              <a:off x="0" y="1754930"/>
              <a:ext cx="7215642" cy="2615874"/>
            </a:xfrm>
            <a:custGeom>
              <a:avLst/>
              <a:gdLst>
                <a:gd name="connsiteX0" fmla="*/ 0 w 7215642"/>
                <a:gd name="connsiteY0" fmla="*/ 194506 h 1167011"/>
                <a:gd name="connsiteX1" fmla="*/ 194506 w 7215642"/>
                <a:gd name="connsiteY1" fmla="*/ 0 h 1167011"/>
                <a:gd name="connsiteX2" fmla="*/ 1202607 w 7215642"/>
                <a:gd name="connsiteY2" fmla="*/ 0 h 1167011"/>
                <a:gd name="connsiteX3" fmla="*/ 1202607 w 7215642"/>
                <a:gd name="connsiteY3" fmla="*/ 0 h 1167011"/>
                <a:gd name="connsiteX4" fmla="*/ 3006518 w 7215642"/>
                <a:gd name="connsiteY4" fmla="*/ 0 h 1167011"/>
                <a:gd name="connsiteX5" fmla="*/ 7021136 w 7215642"/>
                <a:gd name="connsiteY5" fmla="*/ 0 h 1167011"/>
                <a:gd name="connsiteX6" fmla="*/ 7215642 w 7215642"/>
                <a:gd name="connsiteY6" fmla="*/ 194506 h 1167011"/>
                <a:gd name="connsiteX7" fmla="*/ 7215642 w 7215642"/>
                <a:gd name="connsiteY7" fmla="*/ 680756 h 1167011"/>
                <a:gd name="connsiteX8" fmla="*/ 7215642 w 7215642"/>
                <a:gd name="connsiteY8" fmla="*/ 680756 h 1167011"/>
                <a:gd name="connsiteX9" fmla="*/ 7215642 w 7215642"/>
                <a:gd name="connsiteY9" fmla="*/ 972509 h 1167011"/>
                <a:gd name="connsiteX10" fmla="*/ 7215642 w 7215642"/>
                <a:gd name="connsiteY10" fmla="*/ 972505 h 1167011"/>
                <a:gd name="connsiteX11" fmla="*/ 7021136 w 7215642"/>
                <a:gd name="connsiteY11" fmla="*/ 1167011 h 1167011"/>
                <a:gd name="connsiteX12" fmla="*/ 3006518 w 7215642"/>
                <a:gd name="connsiteY12" fmla="*/ 1167011 h 1167011"/>
                <a:gd name="connsiteX13" fmla="*/ 2181289 w 7215642"/>
                <a:gd name="connsiteY13" fmla="*/ 3092124 h 1167011"/>
                <a:gd name="connsiteX14" fmla="*/ 1202607 w 7215642"/>
                <a:gd name="connsiteY14" fmla="*/ 1167011 h 1167011"/>
                <a:gd name="connsiteX15" fmla="*/ 194506 w 7215642"/>
                <a:gd name="connsiteY15" fmla="*/ 1167011 h 1167011"/>
                <a:gd name="connsiteX16" fmla="*/ 0 w 7215642"/>
                <a:gd name="connsiteY16" fmla="*/ 972505 h 1167011"/>
                <a:gd name="connsiteX17" fmla="*/ 0 w 7215642"/>
                <a:gd name="connsiteY17" fmla="*/ 972509 h 1167011"/>
                <a:gd name="connsiteX18" fmla="*/ 0 w 7215642"/>
                <a:gd name="connsiteY18" fmla="*/ 680756 h 1167011"/>
                <a:gd name="connsiteX19" fmla="*/ 0 w 7215642"/>
                <a:gd name="connsiteY19" fmla="*/ 680756 h 1167011"/>
                <a:gd name="connsiteX20" fmla="*/ 0 w 7215642"/>
                <a:gd name="connsiteY20" fmla="*/ 194506 h 1167011"/>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2525255 w 7215642"/>
                <a:gd name="connsiteY12" fmla="*/ 1167011 h 3092124"/>
                <a:gd name="connsiteX13" fmla="*/ 2181289 w 7215642"/>
                <a:gd name="connsiteY13" fmla="*/ 3092124 h 3092124"/>
                <a:gd name="connsiteX14" fmla="*/ 1202607 w 7215642"/>
                <a:gd name="connsiteY14" fmla="*/ 1167011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2525255 w 7215642"/>
                <a:gd name="connsiteY12" fmla="*/ 1167011 h 3092124"/>
                <a:gd name="connsiteX13" fmla="*/ 2181289 w 7215642"/>
                <a:gd name="connsiteY13" fmla="*/ 3092124 h 3092124"/>
                <a:gd name="connsiteX14" fmla="*/ 1932523 w 7215642"/>
                <a:gd name="connsiteY14" fmla="*/ 1167011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3191002 w 7215642"/>
                <a:gd name="connsiteY12" fmla="*/ 1167011 h 3092124"/>
                <a:gd name="connsiteX13" fmla="*/ 2181289 w 7215642"/>
                <a:gd name="connsiteY13" fmla="*/ 3092124 h 3092124"/>
                <a:gd name="connsiteX14" fmla="*/ 1932523 w 7215642"/>
                <a:gd name="connsiteY14" fmla="*/ 1167011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3191002 w 7215642"/>
                <a:gd name="connsiteY12" fmla="*/ 1167011 h 3092124"/>
                <a:gd name="connsiteX13" fmla="*/ 2181289 w 7215642"/>
                <a:gd name="connsiteY13" fmla="*/ 3092124 h 3092124"/>
                <a:gd name="connsiteX14" fmla="*/ 2686502 w 7215642"/>
                <a:gd name="connsiteY14" fmla="*/ 1167011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3191002 w 7215642"/>
                <a:gd name="connsiteY12" fmla="*/ 1167011 h 3092124"/>
                <a:gd name="connsiteX13" fmla="*/ 2181289 w 7215642"/>
                <a:gd name="connsiteY13" fmla="*/ 3092124 h 3092124"/>
                <a:gd name="connsiteX14" fmla="*/ 1651786 w 7215642"/>
                <a:gd name="connsiteY14" fmla="*/ 1158990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092124"/>
                <a:gd name="connsiteX1" fmla="*/ 194506 w 7215642"/>
                <a:gd name="connsiteY1" fmla="*/ 0 h 3092124"/>
                <a:gd name="connsiteX2" fmla="*/ 1202607 w 7215642"/>
                <a:gd name="connsiteY2" fmla="*/ 0 h 3092124"/>
                <a:gd name="connsiteX3" fmla="*/ 1202607 w 7215642"/>
                <a:gd name="connsiteY3" fmla="*/ 0 h 3092124"/>
                <a:gd name="connsiteX4" fmla="*/ 3006518 w 7215642"/>
                <a:gd name="connsiteY4" fmla="*/ 0 h 3092124"/>
                <a:gd name="connsiteX5" fmla="*/ 7021136 w 7215642"/>
                <a:gd name="connsiteY5" fmla="*/ 0 h 3092124"/>
                <a:gd name="connsiteX6" fmla="*/ 7215642 w 7215642"/>
                <a:gd name="connsiteY6" fmla="*/ 194506 h 3092124"/>
                <a:gd name="connsiteX7" fmla="*/ 7215642 w 7215642"/>
                <a:gd name="connsiteY7" fmla="*/ 680756 h 3092124"/>
                <a:gd name="connsiteX8" fmla="*/ 7215642 w 7215642"/>
                <a:gd name="connsiteY8" fmla="*/ 680756 h 3092124"/>
                <a:gd name="connsiteX9" fmla="*/ 7215642 w 7215642"/>
                <a:gd name="connsiteY9" fmla="*/ 972509 h 3092124"/>
                <a:gd name="connsiteX10" fmla="*/ 7215642 w 7215642"/>
                <a:gd name="connsiteY10" fmla="*/ 972505 h 3092124"/>
                <a:gd name="connsiteX11" fmla="*/ 7021136 w 7215642"/>
                <a:gd name="connsiteY11" fmla="*/ 1167011 h 3092124"/>
                <a:gd name="connsiteX12" fmla="*/ 3191002 w 7215642"/>
                <a:gd name="connsiteY12" fmla="*/ 1167011 h 3092124"/>
                <a:gd name="connsiteX13" fmla="*/ 2181289 w 7215642"/>
                <a:gd name="connsiteY13" fmla="*/ 3092124 h 3092124"/>
                <a:gd name="connsiteX14" fmla="*/ 2068880 w 7215642"/>
                <a:gd name="connsiteY14" fmla="*/ 1183053 h 3092124"/>
                <a:gd name="connsiteX15" fmla="*/ 194506 w 7215642"/>
                <a:gd name="connsiteY15" fmla="*/ 1167011 h 3092124"/>
                <a:gd name="connsiteX16" fmla="*/ 0 w 7215642"/>
                <a:gd name="connsiteY16" fmla="*/ 972505 h 3092124"/>
                <a:gd name="connsiteX17" fmla="*/ 0 w 7215642"/>
                <a:gd name="connsiteY17" fmla="*/ 972509 h 3092124"/>
                <a:gd name="connsiteX18" fmla="*/ 0 w 7215642"/>
                <a:gd name="connsiteY18" fmla="*/ 680756 h 3092124"/>
                <a:gd name="connsiteX19" fmla="*/ 0 w 7215642"/>
                <a:gd name="connsiteY19" fmla="*/ 680756 h 3092124"/>
                <a:gd name="connsiteX20" fmla="*/ 0 w 7215642"/>
                <a:gd name="connsiteY20" fmla="*/ 194506 h 3092124"/>
                <a:gd name="connsiteX0" fmla="*/ 0 w 7215642"/>
                <a:gd name="connsiteY0" fmla="*/ 194506 h 3533282"/>
                <a:gd name="connsiteX1" fmla="*/ 194506 w 7215642"/>
                <a:gd name="connsiteY1" fmla="*/ 0 h 3533282"/>
                <a:gd name="connsiteX2" fmla="*/ 1202607 w 7215642"/>
                <a:gd name="connsiteY2" fmla="*/ 0 h 3533282"/>
                <a:gd name="connsiteX3" fmla="*/ 1202607 w 7215642"/>
                <a:gd name="connsiteY3" fmla="*/ 0 h 3533282"/>
                <a:gd name="connsiteX4" fmla="*/ 3006518 w 7215642"/>
                <a:gd name="connsiteY4" fmla="*/ 0 h 3533282"/>
                <a:gd name="connsiteX5" fmla="*/ 7021136 w 7215642"/>
                <a:gd name="connsiteY5" fmla="*/ 0 h 3533282"/>
                <a:gd name="connsiteX6" fmla="*/ 7215642 w 7215642"/>
                <a:gd name="connsiteY6" fmla="*/ 194506 h 3533282"/>
                <a:gd name="connsiteX7" fmla="*/ 7215642 w 7215642"/>
                <a:gd name="connsiteY7" fmla="*/ 680756 h 3533282"/>
                <a:gd name="connsiteX8" fmla="*/ 7215642 w 7215642"/>
                <a:gd name="connsiteY8" fmla="*/ 680756 h 3533282"/>
                <a:gd name="connsiteX9" fmla="*/ 7215642 w 7215642"/>
                <a:gd name="connsiteY9" fmla="*/ 972509 h 3533282"/>
                <a:gd name="connsiteX10" fmla="*/ 7215642 w 7215642"/>
                <a:gd name="connsiteY10" fmla="*/ 972505 h 3533282"/>
                <a:gd name="connsiteX11" fmla="*/ 7021136 w 7215642"/>
                <a:gd name="connsiteY11" fmla="*/ 1167011 h 3533282"/>
                <a:gd name="connsiteX12" fmla="*/ 3191002 w 7215642"/>
                <a:gd name="connsiteY12" fmla="*/ 1167011 h 3533282"/>
                <a:gd name="connsiteX13" fmla="*/ 2068994 w 7215642"/>
                <a:gd name="connsiteY13" fmla="*/ 3533282 h 3533282"/>
                <a:gd name="connsiteX14" fmla="*/ 2068880 w 7215642"/>
                <a:gd name="connsiteY14" fmla="*/ 1183053 h 3533282"/>
                <a:gd name="connsiteX15" fmla="*/ 194506 w 7215642"/>
                <a:gd name="connsiteY15" fmla="*/ 1167011 h 3533282"/>
                <a:gd name="connsiteX16" fmla="*/ 0 w 7215642"/>
                <a:gd name="connsiteY16" fmla="*/ 972505 h 3533282"/>
                <a:gd name="connsiteX17" fmla="*/ 0 w 7215642"/>
                <a:gd name="connsiteY17" fmla="*/ 972509 h 3533282"/>
                <a:gd name="connsiteX18" fmla="*/ 0 w 7215642"/>
                <a:gd name="connsiteY18" fmla="*/ 680756 h 3533282"/>
                <a:gd name="connsiteX19" fmla="*/ 0 w 7215642"/>
                <a:gd name="connsiteY19" fmla="*/ 680756 h 3533282"/>
                <a:gd name="connsiteX20" fmla="*/ 0 w 7215642"/>
                <a:gd name="connsiteY20" fmla="*/ 194506 h 3533282"/>
                <a:gd name="connsiteX0" fmla="*/ 0 w 7215642"/>
                <a:gd name="connsiteY0" fmla="*/ 194506 h 3533282"/>
                <a:gd name="connsiteX1" fmla="*/ 194506 w 7215642"/>
                <a:gd name="connsiteY1" fmla="*/ 0 h 3533282"/>
                <a:gd name="connsiteX2" fmla="*/ 1202607 w 7215642"/>
                <a:gd name="connsiteY2" fmla="*/ 0 h 3533282"/>
                <a:gd name="connsiteX3" fmla="*/ 1202607 w 7215642"/>
                <a:gd name="connsiteY3" fmla="*/ 0 h 3533282"/>
                <a:gd name="connsiteX4" fmla="*/ 3006518 w 7215642"/>
                <a:gd name="connsiteY4" fmla="*/ 0 h 3533282"/>
                <a:gd name="connsiteX5" fmla="*/ 7021136 w 7215642"/>
                <a:gd name="connsiteY5" fmla="*/ 0 h 3533282"/>
                <a:gd name="connsiteX6" fmla="*/ 7215642 w 7215642"/>
                <a:gd name="connsiteY6" fmla="*/ 194506 h 3533282"/>
                <a:gd name="connsiteX7" fmla="*/ 7215642 w 7215642"/>
                <a:gd name="connsiteY7" fmla="*/ 680756 h 3533282"/>
                <a:gd name="connsiteX8" fmla="*/ 7215642 w 7215642"/>
                <a:gd name="connsiteY8" fmla="*/ 680756 h 3533282"/>
                <a:gd name="connsiteX9" fmla="*/ 7215642 w 7215642"/>
                <a:gd name="connsiteY9" fmla="*/ 972509 h 3533282"/>
                <a:gd name="connsiteX10" fmla="*/ 7215642 w 7215642"/>
                <a:gd name="connsiteY10" fmla="*/ 972505 h 3533282"/>
                <a:gd name="connsiteX11" fmla="*/ 7021136 w 7215642"/>
                <a:gd name="connsiteY11" fmla="*/ 1167011 h 3533282"/>
                <a:gd name="connsiteX12" fmla="*/ 3191002 w 7215642"/>
                <a:gd name="connsiteY12" fmla="*/ 1167011 h 3533282"/>
                <a:gd name="connsiteX13" fmla="*/ 2068994 w 7215642"/>
                <a:gd name="connsiteY13" fmla="*/ 3533282 h 3533282"/>
                <a:gd name="connsiteX14" fmla="*/ 2068880 w 7215642"/>
                <a:gd name="connsiteY14" fmla="*/ 1183053 h 3533282"/>
                <a:gd name="connsiteX15" fmla="*/ 194506 w 7215642"/>
                <a:gd name="connsiteY15" fmla="*/ 1167011 h 3533282"/>
                <a:gd name="connsiteX16" fmla="*/ 0 w 7215642"/>
                <a:gd name="connsiteY16" fmla="*/ 972505 h 3533282"/>
                <a:gd name="connsiteX17" fmla="*/ 0 w 7215642"/>
                <a:gd name="connsiteY17" fmla="*/ 972509 h 3533282"/>
                <a:gd name="connsiteX18" fmla="*/ 0 w 7215642"/>
                <a:gd name="connsiteY18" fmla="*/ 680756 h 3533282"/>
                <a:gd name="connsiteX19" fmla="*/ 0 w 7215642"/>
                <a:gd name="connsiteY19" fmla="*/ 680756 h 3533282"/>
                <a:gd name="connsiteX20" fmla="*/ 0 w 7215642"/>
                <a:gd name="connsiteY20" fmla="*/ 194506 h 3533282"/>
                <a:gd name="connsiteX0" fmla="*/ 0 w 7215642"/>
                <a:gd name="connsiteY0" fmla="*/ 194506 h 3533282"/>
                <a:gd name="connsiteX1" fmla="*/ 194506 w 7215642"/>
                <a:gd name="connsiteY1" fmla="*/ 0 h 3533282"/>
                <a:gd name="connsiteX2" fmla="*/ 1202607 w 7215642"/>
                <a:gd name="connsiteY2" fmla="*/ 0 h 3533282"/>
                <a:gd name="connsiteX3" fmla="*/ 1202607 w 7215642"/>
                <a:gd name="connsiteY3" fmla="*/ 0 h 3533282"/>
                <a:gd name="connsiteX4" fmla="*/ 3006518 w 7215642"/>
                <a:gd name="connsiteY4" fmla="*/ 0 h 3533282"/>
                <a:gd name="connsiteX5" fmla="*/ 7021136 w 7215642"/>
                <a:gd name="connsiteY5" fmla="*/ 0 h 3533282"/>
                <a:gd name="connsiteX6" fmla="*/ 7215642 w 7215642"/>
                <a:gd name="connsiteY6" fmla="*/ 194506 h 3533282"/>
                <a:gd name="connsiteX7" fmla="*/ 7215642 w 7215642"/>
                <a:gd name="connsiteY7" fmla="*/ 680756 h 3533282"/>
                <a:gd name="connsiteX8" fmla="*/ 7215642 w 7215642"/>
                <a:gd name="connsiteY8" fmla="*/ 680756 h 3533282"/>
                <a:gd name="connsiteX9" fmla="*/ 7215642 w 7215642"/>
                <a:gd name="connsiteY9" fmla="*/ 972509 h 3533282"/>
                <a:gd name="connsiteX10" fmla="*/ 7215642 w 7215642"/>
                <a:gd name="connsiteY10" fmla="*/ 972505 h 3533282"/>
                <a:gd name="connsiteX11" fmla="*/ 7021136 w 7215642"/>
                <a:gd name="connsiteY11" fmla="*/ 1167011 h 3533282"/>
                <a:gd name="connsiteX12" fmla="*/ 3191002 w 7215642"/>
                <a:gd name="connsiteY12" fmla="*/ 1167011 h 3533282"/>
                <a:gd name="connsiteX13" fmla="*/ 2068994 w 7215642"/>
                <a:gd name="connsiteY13" fmla="*/ 3533282 h 3533282"/>
                <a:gd name="connsiteX14" fmla="*/ 2092943 w 7215642"/>
                <a:gd name="connsiteY14" fmla="*/ 1183053 h 3533282"/>
                <a:gd name="connsiteX15" fmla="*/ 194506 w 7215642"/>
                <a:gd name="connsiteY15" fmla="*/ 1167011 h 3533282"/>
                <a:gd name="connsiteX16" fmla="*/ 0 w 7215642"/>
                <a:gd name="connsiteY16" fmla="*/ 972505 h 3533282"/>
                <a:gd name="connsiteX17" fmla="*/ 0 w 7215642"/>
                <a:gd name="connsiteY17" fmla="*/ 972509 h 3533282"/>
                <a:gd name="connsiteX18" fmla="*/ 0 w 7215642"/>
                <a:gd name="connsiteY18" fmla="*/ 680756 h 3533282"/>
                <a:gd name="connsiteX19" fmla="*/ 0 w 7215642"/>
                <a:gd name="connsiteY19" fmla="*/ 680756 h 3533282"/>
                <a:gd name="connsiteX20" fmla="*/ 0 w 7215642"/>
                <a:gd name="connsiteY20" fmla="*/ 194506 h 3533282"/>
                <a:gd name="connsiteX0" fmla="*/ 0 w 7215642"/>
                <a:gd name="connsiteY0" fmla="*/ 194506 h 3396924"/>
                <a:gd name="connsiteX1" fmla="*/ 194506 w 7215642"/>
                <a:gd name="connsiteY1" fmla="*/ 0 h 3396924"/>
                <a:gd name="connsiteX2" fmla="*/ 1202607 w 7215642"/>
                <a:gd name="connsiteY2" fmla="*/ 0 h 3396924"/>
                <a:gd name="connsiteX3" fmla="*/ 1202607 w 7215642"/>
                <a:gd name="connsiteY3" fmla="*/ 0 h 3396924"/>
                <a:gd name="connsiteX4" fmla="*/ 3006518 w 7215642"/>
                <a:gd name="connsiteY4" fmla="*/ 0 h 3396924"/>
                <a:gd name="connsiteX5" fmla="*/ 7021136 w 7215642"/>
                <a:gd name="connsiteY5" fmla="*/ 0 h 3396924"/>
                <a:gd name="connsiteX6" fmla="*/ 7215642 w 7215642"/>
                <a:gd name="connsiteY6" fmla="*/ 194506 h 3396924"/>
                <a:gd name="connsiteX7" fmla="*/ 7215642 w 7215642"/>
                <a:gd name="connsiteY7" fmla="*/ 680756 h 3396924"/>
                <a:gd name="connsiteX8" fmla="*/ 7215642 w 7215642"/>
                <a:gd name="connsiteY8" fmla="*/ 680756 h 3396924"/>
                <a:gd name="connsiteX9" fmla="*/ 7215642 w 7215642"/>
                <a:gd name="connsiteY9" fmla="*/ 972509 h 3396924"/>
                <a:gd name="connsiteX10" fmla="*/ 7215642 w 7215642"/>
                <a:gd name="connsiteY10" fmla="*/ 972505 h 3396924"/>
                <a:gd name="connsiteX11" fmla="*/ 7021136 w 7215642"/>
                <a:gd name="connsiteY11" fmla="*/ 1167011 h 3396924"/>
                <a:gd name="connsiteX12" fmla="*/ 3191002 w 7215642"/>
                <a:gd name="connsiteY12" fmla="*/ 1167011 h 3396924"/>
                <a:gd name="connsiteX13" fmla="*/ 2117121 w 7215642"/>
                <a:gd name="connsiteY13" fmla="*/ 3396924 h 3396924"/>
                <a:gd name="connsiteX14" fmla="*/ 2092943 w 7215642"/>
                <a:gd name="connsiteY14" fmla="*/ 1183053 h 3396924"/>
                <a:gd name="connsiteX15" fmla="*/ 194506 w 7215642"/>
                <a:gd name="connsiteY15" fmla="*/ 1167011 h 3396924"/>
                <a:gd name="connsiteX16" fmla="*/ 0 w 7215642"/>
                <a:gd name="connsiteY16" fmla="*/ 972505 h 3396924"/>
                <a:gd name="connsiteX17" fmla="*/ 0 w 7215642"/>
                <a:gd name="connsiteY17" fmla="*/ 972509 h 3396924"/>
                <a:gd name="connsiteX18" fmla="*/ 0 w 7215642"/>
                <a:gd name="connsiteY18" fmla="*/ 680756 h 3396924"/>
                <a:gd name="connsiteX19" fmla="*/ 0 w 7215642"/>
                <a:gd name="connsiteY19" fmla="*/ 680756 h 3396924"/>
                <a:gd name="connsiteX20" fmla="*/ 0 w 7215642"/>
                <a:gd name="connsiteY20" fmla="*/ 194506 h 3396924"/>
                <a:gd name="connsiteX0" fmla="*/ 0 w 7215642"/>
                <a:gd name="connsiteY0" fmla="*/ 194506 h 2615874"/>
                <a:gd name="connsiteX1" fmla="*/ 194506 w 7215642"/>
                <a:gd name="connsiteY1" fmla="*/ 0 h 2615874"/>
                <a:gd name="connsiteX2" fmla="*/ 1202607 w 7215642"/>
                <a:gd name="connsiteY2" fmla="*/ 0 h 2615874"/>
                <a:gd name="connsiteX3" fmla="*/ 1202607 w 7215642"/>
                <a:gd name="connsiteY3" fmla="*/ 0 h 2615874"/>
                <a:gd name="connsiteX4" fmla="*/ 3006518 w 7215642"/>
                <a:gd name="connsiteY4" fmla="*/ 0 h 2615874"/>
                <a:gd name="connsiteX5" fmla="*/ 7021136 w 7215642"/>
                <a:gd name="connsiteY5" fmla="*/ 0 h 2615874"/>
                <a:gd name="connsiteX6" fmla="*/ 7215642 w 7215642"/>
                <a:gd name="connsiteY6" fmla="*/ 194506 h 2615874"/>
                <a:gd name="connsiteX7" fmla="*/ 7215642 w 7215642"/>
                <a:gd name="connsiteY7" fmla="*/ 680756 h 2615874"/>
                <a:gd name="connsiteX8" fmla="*/ 7215642 w 7215642"/>
                <a:gd name="connsiteY8" fmla="*/ 680756 h 2615874"/>
                <a:gd name="connsiteX9" fmla="*/ 7215642 w 7215642"/>
                <a:gd name="connsiteY9" fmla="*/ 972509 h 2615874"/>
                <a:gd name="connsiteX10" fmla="*/ 7215642 w 7215642"/>
                <a:gd name="connsiteY10" fmla="*/ 972505 h 2615874"/>
                <a:gd name="connsiteX11" fmla="*/ 7021136 w 7215642"/>
                <a:gd name="connsiteY11" fmla="*/ 1167011 h 2615874"/>
                <a:gd name="connsiteX12" fmla="*/ 3191002 w 7215642"/>
                <a:gd name="connsiteY12" fmla="*/ 1167011 h 2615874"/>
                <a:gd name="connsiteX13" fmla="*/ 2183796 w 7215642"/>
                <a:gd name="connsiteY13" fmla="*/ 2615874 h 2615874"/>
                <a:gd name="connsiteX14" fmla="*/ 2092943 w 7215642"/>
                <a:gd name="connsiteY14" fmla="*/ 1183053 h 2615874"/>
                <a:gd name="connsiteX15" fmla="*/ 194506 w 7215642"/>
                <a:gd name="connsiteY15" fmla="*/ 1167011 h 2615874"/>
                <a:gd name="connsiteX16" fmla="*/ 0 w 7215642"/>
                <a:gd name="connsiteY16" fmla="*/ 972505 h 2615874"/>
                <a:gd name="connsiteX17" fmla="*/ 0 w 7215642"/>
                <a:gd name="connsiteY17" fmla="*/ 972509 h 2615874"/>
                <a:gd name="connsiteX18" fmla="*/ 0 w 7215642"/>
                <a:gd name="connsiteY18" fmla="*/ 680756 h 2615874"/>
                <a:gd name="connsiteX19" fmla="*/ 0 w 7215642"/>
                <a:gd name="connsiteY19" fmla="*/ 680756 h 2615874"/>
                <a:gd name="connsiteX20" fmla="*/ 0 w 7215642"/>
                <a:gd name="connsiteY20" fmla="*/ 194506 h 26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15642" h="2615874">
                  <a:moveTo>
                    <a:pt x="0" y="194506"/>
                  </a:moveTo>
                  <a:cubicBezTo>
                    <a:pt x="0" y="87083"/>
                    <a:pt x="87083" y="0"/>
                    <a:pt x="194506" y="0"/>
                  </a:cubicBezTo>
                  <a:lnTo>
                    <a:pt x="1202607" y="0"/>
                  </a:lnTo>
                  <a:lnTo>
                    <a:pt x="1202607" y="0"/>
                  </a:lnTo>
                  <a:lnTo>
                    <a:pt x="3006518" y="0"/>
                  </a:lnTo>
                  <a:lnTo>
                    <a:pt x="7021136" y="0"/>
                  </a:lnTo>
                  <a:cubicBezTo>
                    <a:pt x="7128559" y="0"/>
                    <a:pt x="7215642" y="87083"/>
                    <a:pt x="7215642" y="194506"/>
                  </a:cubicBezTo>
                  <a:lnTo>
                    <a:pt x="7215642" y="680756"/>
                  </a:lnTo>
                  <a:lnTo>
                    <a:pt x="7215642" y="680756"/>
                  </a:lnTo>
                  <a:lnTo>
                    <a:pt x="7215642" y="972509"/>
                  </a:lnTo>
                  <a:lnTo>
                    <a:pt x="7215642" y="972505"/>
                  </a:lnTo>
                  <a:cubicBezTo>
                    <a:pt x="7215642" y="1079928"/>
                    <a:pt x="7128559" y="1167011"/>
                    <a:pt x="7021136" y="1167011"/>
                  </a:cubicBezTo>
                  <a:lnTo>
                    <a:pt x="3191002" y="1167011"/>
                  </a:lnTo>
                  <a:lnTo>
                    <a:pt x="2183796" y="2615874"/>
                  </a:lnTo>
                  <a:lnTo>
                    <a:pt x="2092943" y="1183053"/>
                  </a:lnTo>
                  <a:lnTo>
                    <a:pt x="194506" y="1167011"/>
                  </a:lnTo>
                  <a:cubicBezTo>
                    <a:pt x="87083" y="1167011"/>
                    <a:pt x="0" y="1079928"/>
                    <a:pt x="0" y="972505"/>
                  </a:cubicBezTo>
                  <a:lnTo>
                    <a:pt x="0" y="972509"/>
                  </a:lnTo>
                  <a:lnTo>
                    <a:pt x="0" y="680756"/>
                  </a:lnTo>
                  <a:lnTo>
                    <a:pt x="0" y="680756"/>
                  </a:lnTo>
                  <a:lnTo>
                    <a:pt x="0" y="194506"/>
                  </a:lnTo>
                  <a:close/>
                </a:path>
              </a:pathLst>
            </a:cu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mj-ea"/>
                <a:ea typeface="+mj-ea"/>
              </a:endParaRPr>
            </a:p>
          </p:txBody>
        </p:sp>
        <p:pic>
          <p:nvPicPr>
            <p:cNvPr id="16" name="図 15" descr="背景パターン&#10;&#10;自動的に生成された説明">
              <a:extLst>
                <a:ext uri="{FF2B5EF4-FFF2-40B4-BE49-F238E27FC236}">
                  <a16:creationId xmlns:a16="http://schemas.microsoft.com/office/drawing/2014/main" id="{F00915C3-B80F-4FE2-A028-B50108F34D89}"/>
                </a:ext>
              </a:extLst>
            </p:cNvPr>
            <p:cNvPicPr>
              <a:picLocks noChangeAspect="1"/>
            </p:cNvPicPr>
            <p:nvPr/>
          </p:nvPicPr>
          <p:blipFill rotWithShape="1">
            <a:blip r:embed="rId3"/>
            <a:srcRect t="89396"/>
            <a:stretch/>
          </p:blipFill>
          <p:spPr>
            <a:xfrm>
              <a:off x="91155" y="1959027"/>
              <a:ext cx="6900025" cy="461649"/>
            </a:xfrm>
            <a:prstGeom prst="rect">
              <a:avLst/>
            </a:prstGeom>
          </p:spPr>
        </p:pic>
        <p:sp>
          <p:nvSpPr>
            <p:cNvPr id="17" name="テキスト ボックス 16">
              <a:extLst>
                <a:ext uri="{FF2B5EF4-FFF2-40B4-BE49-F238E27FC236}">
                  <a16:creationId xmlns:a16="http://schemas.microsoft.com/office/drawing/2014/main" id="{C43119BF-670B-4CAE-ADB9-2984694F1DE2}"/>
                </a:ext>
              </a:extLst>
            </p:cNvPr>
            <p:cNvSpPr txBox="1"/>
            <p:nvPr/>
          </p:nvSpPr>
          <p:spPr>
            <a:xfrm>
              <a:off x="220389" y="2455887"/>
              <a:ext cx="6900025" cy="338554"/>
            </a:xfrm>
            <a:prstGeom prst="rect">
              <a:avLst/>
            </a:prstGeom>
            <a:noFill/>
          </p:spPr>
          <p:txBody>
            <a:bodyPr wrap="square" rtlCol="0">
              <a:spAutoFit/>
            </a:bodyPr>
            <a:lstStyle/>
            <a:p>
              <a:r>
                <a:rPr lang="en-US" altLang="ja-JP" sz="1600" dirty="0">
                  <a:solidFill>
                    <a:srgbClr val="FF0000"/>
                  </a:solidFill>
                  <a:latin typeface="+mj-ea"/>
                  <a:ea typeface="+mj-ea"/>
                </a:rPr>
                <a:t>%E9%88%B4%E6%9C%A8</a:t>
              </a:r>
              <a:r>
                <a:rPr lang="ja-JP" altLang="en-US" sz="1600" dirty="0">
                  <a:latin typeface="+mj-ea"/>
                  <a:ea typeface="+mj-ea"/>
                </a:rPr>
                <a:t>は</a:t>
              </a:r>
              <a:r>
                <a:rPr lang="en-US" altLang="ja-JP" sz="1600" dirty="0">
                  <a:latin typeface="+mj-ea"/>
                  <a:ea typeface="+mj-ea"/>
                </a:rPr>
                <a:t>URL</a:t>
              </a:r>
              <a:r>
                <a:rPr lang="ja-JP" altLang="en-US" sz="1600" dirty="0">
                  <a:latin typeface="+mj-ea"/>
                  <a:ea typeface="+mj-ea"/>
                </a:rPr>
                <a:t>デコードを行うと「</a:t>
              </a:r>
              <a:r>
                <a:rPr lang="ja-JP" altLang="en-US" sz="1600" dirty="0">
                  <a:solidFill>
                    <a:srgbClr val="FF0000"/>
                  </a:solidFill>
                  <a:latin typeface="+mj-ea"/>
                  <a:ea typeface="+mj-ea"/>
                </a:rPr>
                <a:t>鈴木</a:t>
              </a:r>
              <a:r>
                <a:rPr lang="ja-JP" altLang="en-US" sz="1600" dirty="0">
                  <a:latin typeface="+mj-ea"/>
                  <a:ea typeface="+mj-ea"/>
                </a:rPr>
                <a:t>」を示す</a:t>
              </a:r>
            </a:p>
          </p:txBody>
        </p:sp>
      </p:grpSp>
      <p:sp>
        <p:nvSpPr>
          <p:cNvPr id="20" name="正方形/長方形 19">
            <a:extLst>
              <a:ext uri="{FF2B5EF4-FFF2-40B4-BE49-F238E27FC236}">
                <a16:creationId xmlns:a16="http://schemas.microsoft.com/office/drawing/2014/main" id="{0BAE8B9F-E4F1-4C98-A6C2-69CE3AF9491F}"/>
              </a:ext>
            </a:extLst>
          </p:cNvPr>
          <p:cNvSpPr/>
          <p:nvPr/>
        </p:nvSpPr>
        <p:spPr>
          <a:xfrm>
            <a:off x="1762126" y="5092090"/>
            <a:ext cx="8757829" cy="902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latin typeface="+mj-ea"/>
                <a:ea typeface="+mj-ea"/>
              </a:rPr>
              <a:t>投票後に改変を行っても、すでに得票処理が</a:t>
            </a:r>
            <a:br>
              <a:rPr lang="en-US" altLang="ja-JP" sz="2400" b="1" dirty="0">
                <a:latin typeface="+mj-ea"/>
                <a:ea typeface="+mj-ea"/>
              </a:rPr>
            </a:br>
            <a:r>
              <a:rPr lang="ja-JP" altLang="en-US" sz="2400" b="1" dirty="0">
                <a:latin typeface="+mj-ea"/>
                <a:ea typeface="+mj-ea"/>
              </a:rPr>
              <a:t>行われてしまい、投票結果に反映されなかった</a:t>
            </a:r>
            <a:endParaRPr lang="en-US" altLang="ja-JP" sz="2400" b="1" dirty="0">
              <a:latin typeface="+mj-ea"/>
              <a:ea typeface="+mj-ea"/>
            </a:endParaRPr>
          </a:p>
        </p:txBody>
      </p:sp>
    </p:spTree>
    <p:extLst>
      <p:ext uri="{BB962C8B-B14F-4D97-AF65-F5344CB8AC3E}">
        <p14:creationId xmlns:p14="http://schemas.microsoft.com/office/powerpoint/2010/main" val="35602012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a:xfrm>
            <a:off x="1524000" y="188663"/>
            <a:ext cx="9144001" cy="870116"/>
          </a:xfrm>
        </p:spPr>
        <p:txBody>
          <a:bodyPr>
            <a:noAutofit/>
          </a:bodyPr>
          <a:lstStyle/>
          <a:p>
            <a:r>
              <a:rPr lang="ja-JP" altLang="en-US" sz="3600" dirty="0"/>
              <a:t>個人の投票内容と方法の秘匿性 検証内容</a:t>
            </a:r>
          </a:p>
        </p:txBody>
      </p:sp>
      <p:sp>
        <p:nvSpPr>
          <p:cNvPr id="3" name="コンテンツ プレースホルダー 2">
            <a:extLst>
              <a:ext uri="{FF2B5EF4-FFF2-40B4-BE49-F238E27FC236}">
                <a16:creationId xmlns:a16="http://schemas.microsoft.com/office/drawing/2014/main" id="{CD20C9F1-690B-410F-9602-9B4CE1721697}"/>
              </a:ext>
            </a:extLst>
          </p:cNvPr>
          <p:cNvSpPr>
            <a:spLocks noGrp="1"/>
          </p:cNvSpPr>
          <p:nvPr>
            <p:ph idx="1"/>
          </p:nvPr>
        </p:nvSpPr>
        <p:spPr/>
        <p:txBody>
          <a:bodyPr>
            <a:normAutofit/>
          </a:bodyPr>
          <a:lstStyle/>
          <a:p>
            <a:r>
              <a:rPr lang="ja-JP" altLang="en-US" dirty="0"/>
              <a:t>パスワード送信時と投票時の</a:t>
            </a:r>
            <a:r>
              <a:rPr lang="en-US" altLang="ja-JP" dirty="0"/>
              <a:t>2</a:t>
            </a:r>
            <a:r>
              <a:rPr lang="ja-JP" altLang="en-US" dirty="0"/>
              <a:t>つのデータを</a:t>
            </a:r>
            <a:br>
              <a:rPr lang="en-US" altLang="ja-JP" dirty="0"/>
            </a:br>
            <a:r>
              <a:rPr lang="ja-JP" altLang="en-US" dirty="0"/>
              <a:t>比較・分析することで投票者とその投票先の</a:t>
            </a:r>
            <a:br>
              <a:rPr lang="en-US" altLang="ja-JP" dirty="0"/>
            </a:br>
            <a:r>
              <a:rPr lang="ja-JP" altLang="en-US" dirty="0"/>
              <a:t>特定を試みた</a:t>
            </a:r>
            <a:endParaRPr lang="en-US" altLang="ja-JP" dirty="0"/>
          </a:p>
          <a:p>
            <a:endParaRPr lang="ja-JP" altLang="en-US" sz="2000" dirty="0"/>
          </a:p>
        </p:txBody>
      </p:sp>
      <p:pic>
        <p:nvPicPr>
          <p:cNvPr id="7" name="グラフィックス 6" descr="ドキュメント 単色塗りつぶし">
            <a:extLst>
              <a:ext uri="{FF2B5EF4-FFF2-40B4-BE49-F238E27FC236}">
                <a16:creationId xmlns:a16="http://schemas.microsoft.com/office/drawing/2014/main" id="{9A99022A-6D68-4322-8549-7361128D6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6031" y="4314221"/>
            <a:ext cx="1387311" cy="1387311"/>
          </a:xfrm>
          <a:prstGeom prst="rect">
            <a:avLst/>
          </a:prstGeom>
        </p:spPr>
      </p:pic>
      <p:sp>
        <p:nvSpPr>
          <p:cNvPr id="8" name="テキスト ボックス 7">
            <a:extLst>
              <a:ext uri="{FF2B5EF4-FFF2-40B4-BE49-F238E27FC236}">
                <a16:creationId xmlns:a16="http://schemas.microsoft.com/office/drawing/2014/main" id="{32AC7A1D-2BED-4946-BE87-F56A49A17882}"/>
              </a:ext>
            </a:extLst>
          </p:cNvPr>
          <p:cNvSpPr txBox="1"/>
          <p:nvPr/>
        </p:nvSpPr>
        <p:spPr>
          <a:xfrm>
            <a:off x="2567608" y="3944888"/>
            <a:ext cx="3246664" cy="369332"/>
          </a:xfrm>
          <a:prstGeom prst="rect">
            <a:avLst/>
          </a:prstGeom>
          <a:noFill/>
        </p:spPr>
        <p:txBody>
          <a:bodyPr wrap="square" rtlCol="0">
            <a:spAutoFit/>
          </a:bodyPr>
          <a:lstStyle/>
          <a:p>
            <a:r>
              <a:rPr lang="ja-JP" altLang="en-US" dirty="0"/>
              <a:t>パスワード送信時のデータ</a:t>
            </a:r>
          </a:p>
        </p:txBody>
      </p:sp>
      <p:sp>
        <p:nvSpPr>
          <p:cNvPr id="9" name="テキスト ボックス 8">
            <a:extLst>
              <a:ext uri="{FF2B5EF4-FFF2-40B4-BE49-F238E27FC236}">
                <a16:creationId xmlns:a16="http://schemas.microsoft.com/office/drawing/2014/main" id="{1742806C-5C28-4C13-8893-A9E3EC1E2D64}"/>
              </a:ext>
            </a:extLst>
          </p:cNvPr>
          <p:cNvSpPr txBox="1"/>
          <p:nvPr/>
        </p:nvSpPr>
        <p:spPr>
          <a:xfrm>
            <a:off x="6835474" y="3944888"/>
            <a:ext cx="1924821" cy="369332"/>
          </a:xfrm>
          <a:prstGeom prst="rect">
            <a:avLst/>
          </a:prstGeom>
          <a:noFill/>
        </p:spPr>
        <p:txBody>
          <a:bodyPr wrap="square" rtlCol="0">
            <a:spAutoFit/>
          </a:bodyPr>
          <a:lstStyle/>
          <a:p>
            <a:r>
              <a:rPr lang="ja-JP" altLang="en-US" dirty="0"/>
              <a:t>投票時のデータ</a:t>
            </a:r>
          </a:p>
        </p:txBody>
      </p:sp>
      <p:pic>
        <p:nvPicPr>
          <p:cNvPr id="1026" name="Picture 2">
            <a:extLst>
              <a:ext uri="{FF2B5EF4-FFF2-40B4-BE49-F238E27FC236}">
                <a16:creationId xmlns:a16="http://schemas.microsoft.com/office/drawing/2014/main" id="{5F9CDAD6-3168-45C3-82E4-1265DB7E8C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493367" y="4379811"/>
            <a:ext cx="1387310" cy="1387310"/>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descr="図形&#10;&#10;低い精度で自動的に生成された説明">
            <a:extLst>
              <a:ext uri="{FF2B5EF4-FFF2-40B4-BE49-F238E27FC236}">
                <a16:creationId xmlns:a16="http://schemas.microsoft.com/office/drawing/2014/main" id="{3CDDC564-798F-4828-9F03-BC0EC454D2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99919">
            <a:off x="8368723" y="2930629"/>
            <a:ext cx="1565465" cy="1565465"/>
          </a:xfrm>
          <a:prstGeom prst="rect">
            <a:avLst/>
          </a:prstGeom>
        </p:spPr>
      </p:pic>
      <p:sp>
        <p:nvSpPr>
          <p:cNvPr id="16" name="矢印: 左右 15">
            <a:extLst>
              <a:ext uri="{FF2B5EF4-FFF2-40B4-BE49-F238E27FC236}">
                <a16:creationId xmlns:a16="http://schemas.microsoft.com/office/drawing/2014/main" id="{62618FB6-7548-442B-8287-09DF8ED3D163}"/>
              </a:ext>
            </a:extLst>
          </p:cNvPr>
          <p:cNvSpPr/>
          <p:nvPr/>
        </p:nvSpPr>
        <p:spPr>
          <a:xfrm>
            <a:off x="5246802" y="4518734"/>
            <a:ext cx="1728788" cy="105524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比較</a:t>
            </a:r>
            <a:endParaRPr lang="ja-JP" altLang="en-US" dirty="0"/>
          </a:p>
        </p:txBody>
      </p:sp>
    </p:spTree>
    <p:extLst>
      <p:ext uri="{BB962C8B-B14F-4D97-AF65-F5344CB8AC3E}">
        <p14:creationId xmlns:p14="http://schemas.microsoft.com/office/powerpoint/2010/main" val="292584739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a:xfrm>
            <a:off x="1524000" y="188663"/>
            <a:ext cx="9144000" cy="870116"/>
          </a:xfrm>
        </p:spPr>
        <p:txBody>
          <a:bodyPr>
            <a:noAutofit/>
          </a:bodyPr>
          <a:lstStyle/>
          <a:p>
            <a:r>
              <a:rPr lang="ja-JP" altLang="en-US" sz="3600" dirty="0"/>
              <a:t>個人の投票内容と方法の秘匿性 結果と考察</a:t>
            </a:r>
          </a:p>
        </p:txBody>
      </p:sp>
      <p:pic>
        <p:nvPicPr>
          <p:cNvPr id="5" name="図 4" descr="背景パターン&#10;&#10;自動的に生成された説明">
            <a:extLst>
              <a:ext uri="{FF2B5EF4-FFF2-40B4-BE49-F238E27FC236}">
                <a16:creationId xmlns:a16="http://schemas.microsoft.com/office/drawing/2014/main" id="{1356C090-05FA-4227-AD62-4E9DA150134F}"/>
              </a:ext>
            </a:extLst>
          </p:cNvPr>
          <p:cNvPicPr>
            <a:picLocks noChangeAspect="1"/>
          </p:cNvPicPr>
          <p:nvPr/>
        </p:nvPicPr>
        <p:blipFill>
          <a:blip r:embed="rId3"/>
          <a:stretch>
            <a:fillRect/>
          </a:stretch>
        </p:blipFill>
        <p:spPr>
          <a:xfrm>
            <a:off x="1694140" y="2186713"/>
            <a:ext cx="4465956" cy="2431342"/>
          </a:xfrm>
          <a:prstGeom prst="rect">
            <a:avLst/>
          </a:prstGeom>
        </p:spPr>
      </p:pic>
      <p:pic>
        <p:nvPicPr>
          <p:cNvPr id="6" name="図 5" descr="背景パターン&#10;&#10;自動的に生成された説明">
            <a:extLst>
              <a:ext uri="{FF2B5EF4-FFF2-40B4-BE49-F238E27FC236}">
                <a16:creationId xmlns:a16="http://schemas.microsoft.com/office/drawing/2014/main" id="{91B4DD8D-4F71-4A55-B235-87EAE2DE0564}"/>
              </a:ext>
            </a:extLst>
          </p:cNvPr>
          <p:cNvPicPr>
            <a:picLocks noChangeAspect="1"/>
          </p:cNvPicPr>
          <p:nvPr/>
        </p:nvPicPr>
        <p:blipFill>
          <a:blip r:embed="rId4"/>
          <a:stretch>
            <a:fillRect/>
          </a:stretch>
        </p:blipFill>
        <p:spPr>
          <a:xfrm>
            <a:off x="6342655" y="2212330"/>
            <a:ext cx="4410664" cy="2520859"/>
          </a:xfrm>
          <a:prstGeom prst="rect">
            <a:avLst/>
          </a:prstGeom>
        </p:spPr>
      </p:pic>
      <p:sp>
        <p:nvSpPr>
          <p:cNvPr id="7" name="正方形/長方形 6">
            <a:extLst>
              <a:ext uri="{FF2B5EF4-FFF2-40B4-BE49-F238E27FC236}">
                <a16:creationId xmlns:a16="http://schemas.microsoft.com/office/drawing/2014/main" id="{CE0CE2A6-4C89-45F4-A4F9-4B4B973A534A}"/>
              </a:ext>
            </a:extLst>
          </p:cNvPr>
          <p:cNvSpPr/>
          <p:nvPr/>
        </p:nvSpPr>
        <p:spPr>
          <a:xfrm>
            <a:off x="1663118" y="2179999"/>
            <a:ext cx="4496978" cy="13800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a:extLst>
              <a:ext uri="{FF2B5EF4-FFF2-40B4-BE49-F238E27FC236}">
                <a16:creationId xmlns:a16="http://schemas.microsoft.com/office/drawing/2014/main" id="{EBF5C206-8B42-4819-BDA4-E15D6714019A}"/>
              </a:ext>
            </a:extLst>
          </p:cNvPr>
          <p:cNvSpPr/>
          <p:nvPr/>
        </p:nvSpPr>
        <p:spPr>
          <a:xfrm>
            <a:off x="6342655" y="2184207"/>
            <a:ext cx="4112039" cy="13758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7AB3E0C9-96FF-4844-B33E-C50C7DD01D58}"/>
              </a:ext>
            </a:extLst>
          </p:cNvPr>
          <p:cNvSpPr txBox="1"/>
          <p:nvPr/>
        </p:nvSpPr>
        <p:spPr>
          <a:xfrm>
            <a:off x="1952379" y="1341934"/>
            <a:ext cx="9119772" cy="830997"/>
          </a:xfrm>
          <a:prstGeom prst="rect">
            <a:avLst/>
          </a:prstGeom>
          <a:noFill/>
        </p:spPr>
        <p:txBody>
          <a:bodyPr wrap="square" rtlCol="0">
            <a:spAutoFit/>
          </a:bodyPr>
          <a:lstStyle/>
          <a:p>
            <a:pPr algn="ctr"/>
            <a:r>
              <a:rPr lang="ja-JP" altLang="en-US" sz="2400" dirty="0">
                <a:latin typeface="+mj-ea"/>
                <a:ea typeface="+mj-ea"/>
              </a:rPr>
              <a:t>パスワード送信時と投票時の</a:t>
            </a:r>
            <a:r>
              <a:rPr lang="en-US" altLang="ja-JP" sz="2400" dirty="0">
                <a:latin typeface="+mj-ea"/>
                <a:ea typeface="+mj-ea"/>
              </a:rPr>
              <a:t>2</a:t>
            </a:r>
            <a:r>
              <a:rPr lang="ja-JP" altLang="en-US" sz="2400" dirty="0">
                <a:latin typeface="+mj-ea"/>
                <a:ea typeface="+mj-ea"/>
              </a:rPr>
              <a:t>つのデータには</a:t>
            </a:r>
            <a:br>
              <a:rPr lang="en-US" altLang="ja-JP" sz="2400" dirty="0">
                <a:latin typeface="+mj-ea"/>
                <a:ea typeface="+mj-ea"/>
              </a:rPr>
            </a:br>
            <a:r>
              <a:rPr lang="ja-JP" altLang="en-US" sz="2400" dirty="0">
                <a:latin typeface="+mj-ea"/>
                <a:ea typeface="+mj-ea"/>
              </a:rPr>
              <a:t>特定つながる情報は見つからなかった</a:t>
            </a:r>
          </a:p>
        </p:txBody>
      </p:sp>
      <p:sp>
        <p:nvSpPr>
          <p:cNvPr id="8" name="テキスト ボックス 7">
            <a:extLst>
              <a:ext uri="{FF2B5EF4-FFF2-40B4-BE49-F238E27FC236}">
                <a16:creationId xmlns:a16="http://schemas.microsoft.com/office/drawing/2014/main" id="{D3407BB9-EB42-4068-A8AC-0B82D2E90E64}"/>
              </a:ext>
            </a:extLst>
          </p:cNvPr>
          <p:cNvSpPr txBox="1"/>
          <p:nvPr/>
        </p:nvSpPr>
        <p:spPr>
          <a:xfrm>
            <a:off x="2452012" y="4624769"/>
            <a:ext cx="3355956" cy="400110"/>
          </a:xfrm>
          <a:prstGeom prst="rect">
            <a:avLst/>
          </a:prstGeom>
          <a:noFill/>
        </p:spPr>
        <p:txBody>
          <a:bodyPr wrap="square" rtlCol="0">
            <a:spAutoFit/>
          </a:bodyPr>
          <a:lstStyle/>
          <a:p>
            <a:r>
              <a:rPr lang="ja-JP" altLang="en-US" sz="2000" dirty="0">
                <a:latin typeface="+mj-ea"/>
                <a:ea typeface="+mj-ea"/>
              </a:rPr>
              <a:t>パスワード送信時のデータ</a:t>
            </a:r>
          </a:p>
        </p:txBody>
      </p:sp>
      <p:sp>
        <p:nvSpPr>
          <p:cNvPr id="15" name="テキスト ボックス 14">
            <a:extLst>
              <a:ext uri="{FF2B5EF4-FFF2-40B4-BE49-F238E27FC236}">
                <a16:creationId xmlns:a16="http://schemas.microsoft.com/office/drawing/2014/main" id="{C04AABFB-46CD-4F4C-99C0-753E449A6541}"/>
              </a:ext>
            </a:extLst>
          </p:cNvPr>
          <p:cNvSpPr txBox="1"/>
          <p:nvPr/>
        </p:nvSpPr>
        <p:spPr>
          <a:xfrm>
            <a:off x="7497495" y="4629868"/>
            <a:ext cx="2172901" cy="400110"/>
          </a:xfrm>
          <a:prstGeom prst="rect">
            <a:avLst/>
          </a:prstGeom>
          <a:noFill/>
        </p:spPr>
        <p:txBody>
          <a:bodyPr wrap="square" rtlCol="0">
            <a:spAutoFit/>
          </a:bodyPr>
          <a:lstStyle/>
          <a:p>
            <a:r>
              <a:rPr lang="ja-JP" altLang="en-US" sz="2000" dirty="0">
                <a:latin typeface="+mj-ea"/>
                <a:ea typeface="+mj-ea"/>
              </a:rPr>
              <a:t>投票時のデータ</a:t>
            </a:r>
          </a:p>
        </p:txBody>
      </p:sp>
      <p:sp>
        <p:nvSpPr>
          <p:cNvPr id="9" name="正方形/長方形 8">
            <a:extLst>
              <a:ext uri="{FF2B5EF4-FFF2-40B4-BE49-F238E27FC236}">
                <a16:creationId xmlns:a16="http://schemas.microsoft.com/office/drawing/2014/main" id="{F19A3A06-9B3E-4F8C-BD2E-28B96CC7D58A}"/>
              </a:ext>
            </a:extLst>
          </p:cNvPr>
          <p:cNvSpPr/>
          <p:nvPr/>
        </p:nvSpPr>
        <p:spPr>
          <a:xfrm>
            <a:off x="1762126" y="5058210"/>
            <a:ext cx="9393842" cy="902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latin typeface="+mj-ea"/>
                <a:ea typeface="+mj-ea"/>
              </a:rPr>
              <a:t>投票者とその投票先を結びつけることができないために特定が不可能</a:t>
            </a:r>
            <a:br>
              <a:rPr lang="en-US" altLang="ja-JP" sz="2000" b="1" dirty="0">
                <a:latin typeface="+mj-ea"/>
                <a:ea typeface="+mj-ea"/>
              </a:rPr>
            </a:br>
            <a:r>
              <a:rPr lang="ja-JP" altLang="en-US" sz="2000" b="1" dirty="0">
                <a:latin typeface="+mj-ea"/>
                <a:ea typeface="+mj-ea"/>
              </a:rPr>
              <a:t>特定するためには、送信元の</a:t>
            </a:r>
            <a:r>
              <a:rPr lang="en-US" altLang="ja-JP" sz="2000" b="1" dirty="0">
                <a:latin typeface="+mj-ea"/>
                <a:ea typeface="+mj-ea"/>
              </a:rPr>
              <a:t>IP</a:t>
            </a:r>
            <a:r>
              <a:rPr lang="ja-JP" altLang="en-US" sz="2000" b="1" dirty="0">
                <a:latin typeface="+mj-ea"/>
                <a:ea typeface="+mj-ea"/>
              </a:rPr>
              <a:t>アドレスが必要である</a:t>
            </a:r>
          </a:p>
        </p:txBody>
      </p:sp>
    </p:spTree>
    <p:extLst>
      <p:ext uri="{BB962C8B-B14F-4D97-AF65-F5344CB8AC3E}">
        <p14:creationId xmlns:p14="http://schemas.microsoft.com/office/powerpoint/2010/main" val="41252293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44B5F-B19E-4D6E-9EF3-F3BF47C72B31}"/>
              </a:ext>
            </a:extLst>
          </p:cNvPr>
          <p:cNvSpPr>
            <a:spLocks noGrp="1"/>
          </p:cNvSpPr>
          <p:nvPr>
            <p:ph type="title"/>
          </p:nvPr>
        </p:nvSpPr>
        <p:spPr/>
        <p:txBody>
          <a:bodyPr>
            <a:normAutofit fontScale="90000"/>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D20C9F1-690B-410F-9602-9B4CE1721697}"/>
              </a:ext>
            </a:extLst>
          </p:cNvPr>
          <p:cNvSpPr>
            <a:spLocks noGrp="1"/>
          </p:cNvSpPr>
          <p:nvPr>
            <p:ph idx="1"/>
          </p:nvPr>
        </p:nvSpPr>
        <p:spPr>
          <a:xfrm>
            <a:off x="2152650" y="1399495"/>
            <a:ext cx="7954378" cy="4877018"/>
          </a:xfrm>
        </p:spPr>
        <p:txBody>
          <a:bodyPr anchor="t">
            <a:normAutofit fontScale="92500"/>
          </a:bodyPr>
          <a:lstStyle/>
          <a:p>
            <a:r>
              <a:rPr kumimoji="1" lang="ja-JP" altLang="en-US" dirty="0"/>
              <a:t>本研究では </a:t>
            </a:r>
            <a:r>
              <a:rPr lang="ja-JP" altLang="en-US" dirty="0"/>
              <a:t>ファイルレスマルウェアの</a:t>
            </a:r>
            <a:r>
              <a:rPr kumimoji="1" lang="ja-JP" altLang="en-US" dirty="0"/>
              <a:t>特徴と</a:t>
            </a:r>
            <a:br>
              <a:rPr kumimoji="1" lang="en-US" altLang="ja-JP" dirty="0"/>
            </a:br>
            <a:r>
              <a:rPr kumimoji="1" lang="ja-JP" altLang="en-US" dirty="0"/>
              <a:t>仕組みを善用する電子投票システムを提案した</a:t>
            </a:r>
            <a:endParaRPr kumimoji="1" lang="en-US" altLang="ja-JP" dirty="0"/>
          </a:p>
          <a:p>
            <a:endParaRPr kumimoji="1" lang="en-US" altLang="ja-JP" dirty="0"/>
          </a:p>
          <a:p>
            <a:r>
              <a:rPr lang="ja-JP" altLang="en-US" dirty="0"/>
              <a:t>理想的な電子投票システムの要件の</a:t>
            </a:r>
            <a:r>
              <a:rPr lang="en-US" altLang="ja-JP" dirty="0"/>
              <a:t>5</a:t>
            </a:r>
            <a:r>
              <a:rPr lang="ja-JP" altLang="en-US" dirty="0"/>
              <a:t>項目</a:t>
            </a:r>
            <a:br>
              <a:rPr lang="en-US" altLang="ja-JP" dirty="0"/>
            </a:br>
            <a:r>
              <a:rPr lang="ja-JP" altLang="en-US" dirty="0"/>
              <a:t>について検証し、満たすことを確認した</a:t>
            </a:r>
            <a:endParaRPr lang="en-US" altLang="ja-JP" dirty="0"/>
          </a:p>
          <a:p>
            <a:endParaRPr lang="en-US" altLang="ja-JP" dirty="0"/>
          </a:p>
          <a:p>
            <a:r>
              <a:rPr lang="ja-JP" altLang="en-US" dirty="0"/>
              <a:t>問題点</a:t>
            </a:r>
            <a:endParaRPr lang="en-US" altLang="ja-JP" dirty="0"/>
          </a:p>
          <a:p>
            <a:pPr lvl="1"/>
            <a:r>
              <a:rPr lang="ja-JP" altLang="en-US" dirty="0"/>
              <a:t>提案したシステムでは、一部のセキュリティ機能を無効にしなければならないため、改善が必要</a:t>
            </a:r>
            <a:endParaRPr lang="en-US" altLang="ja-JP" dirty="0"/>
          </a:p>
          <a:p>
            <a:pPr lvl="1"/>
            <a:r>
              <a:rPr lang="ja-JP" altLang="en-US" dirty="0"/>
              <a:t>ダウンローダを</a:t>
            </a:r>
            <a:r>
              <a:rPr lang="en-US" altLang="ja-JP" dirty="0"/>
              <a:t>C</a:t>
            </a:r>
            <a:r>
              <a:rPr lang="ja-JP" altLang="en-US" dirty="0"/>
              <a:t>＆</a:t>
            </a:r>
            <a:r>
              <a:rPr lang="en-US" altLang="ja-JP" dirty="0"/>
              <a:t>C</a:t>
            </a:r>
            <a:r>
              <a:rPr lang="ja-JP" altLang="en-US" dirty="0"/>
              <a:t>サーバに接続するように書き換えて配布されるとマルウェアを実行させられてしまう</a:t>
            </a:r>
            <a:endParaRPr lang="en-US" altLang="ja-JP" dirty="0"/>
          </a:p>
        </p:txBody>
      </p:sp>
    </p:spTree>
    <p:extLst>
      <p:ext uri="{BB962C8B-B14F-4D97-AF65-F5344CB8AC3E}">
        <p14:creationId xmlns:p14="http://schemas.microsoft.com/office/powerpoint/2010/main" val="36404598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9700" y="-1"/>
            <a:ext cx="9972600" cy="6284891"/>
          </a:xfrm>
        </p:spPr>
        <p:txBody>
          <a:bodyPr>
            <a:noAutofit/>
          </a:bodyPr>
          <a:lstStyle/>
          <a:p>
            <a:r>
              <a:rPr lang="ja-JP" altLang="en-US" sz="9600"/>
              <a:t>年間スケジュール</a:t>
            </a:r>
            <a:endParaRPr lang="ja-JP" altLang="en-US" sz="9600" dirty="0"/>
          </a:p>
        </p:txBody>
      </p:sp>
    </p:spTree>
    <p:extLst>
      <p:ext uri="{BB962C8B-B14F-4D97-AF65-F5344CB8AC3E}">
        <p14:creationId xmlns:p14="http://schemas.microsoft.com/office/powerpoint/2010/main" val="12807207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年間スケジュール</a:t>
            </a:r>
            <a:endParaRPr kumimoji="1" lang="ja-JP" altLang="en-US" dirty="0"/>
          </a:p>
        </p:txBody>
      </p:sp>
      <p:sp>
        <p:nvSpPr>
          <p:cNvPr id="4" name="テキスト ボックス 3"/>
          <p:cNvSpPr txBox="1"/>
          <p:nvPr/>
        </p:nvSpPr>
        <p:spPr>
          <a:xfrm>
            <a:off x="695400" y="2066675"/>
            <a:ext cx="4624252" cy="3986989"/>
          </a:xfrm>
          <a:prstGeom prst="rect">
            <a:avLst/>
          </a:prstGeom>
          <a:noFill/>
        </p:spPr>
        <p:txBody>
          <a:bodyPr wrap="square" rtlCol="0">
            <a:spAutoFit/>
          </a:bodyPr>
          <a:lstStyle/>
          <a:p>
            <a:pPr>
              <a:lnSpc>
                <a:spcPts val="2025"/>
              </a:lnSpc>
              <a:spcBef>
                <a:spcPts val="600"/>
              </a:spcBef>
            </a:pPr>
            <a:r>
              <a:rPr lang="en-US" altLang="ja-JP" sz="1600" dirty="0">
                <a:latin typeface="+mj-ea"/>
                <a:ea typeface="+mj-ea"/>
              </a:rPr>
              <a:t>4</a:t>
            </a:r>
            <a:r>
              <a:rPr lang="ja-JP" altLang="en-US" sz="1600" dirty="0">
                <a:latin typeface="+mj-ea"/>
                <a:ea typeface="+mj-ea"/>
              </a:rPr>
              <a:t>月　　</a:t>
            </a:r>
            <a:r>
              <a:rPr lang="ja-JP" altLang="en-US" sz="1600" dirty="0">
                <a:solidFill>
                  <a:srgbClr val="FF0000"/>
                </a:solidFill>
                <a:latin typeface="+mj-ea"/>
                <a:ea typeface="+mj-ea"/>
              </a:rPr>
              <a:t>研究室配属</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5</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6</a:t>
            </a:r>
            <a:r>
              <a:rPr lang="ja-JP" altLang="en-US" sz="1600" dirty="0">
                <a:latin typeface="+mj-ea"/>
                <a:ea typeface="+mj-ea"/>
              </a:rPr>
              <a:t>月　　</a:t>
            </a:r>
            <a:r>
              <a:rPr lang="ja-JP" altLang="en-US" sz="1600" dirty="0">
                <a:solidFill>
                  <a:schemeClr val="accent1"/>
                </a:solidFill>
                <a:latin typeface="+mj-ea"/>
                <a:ea typeface="+mj-ea"/>
              </a:rPr>
              <a:t>企業研究</a:t>
            </a:r>
            <a:r>
              <a:rPr lang="en-US" altLang="ja-JP" sz="1600" dirty="0">
                <a:solidFill>
                  <a:schemeClr val="accent1"/>
                </a:solidFill>
                <a:latin typeface="+mj-ea"/>
                <a:ea typeface="+mj-ea"/>
              </a:rPr>
              <a:t>,</a:t>
            </a:r>
            <a:r>
              <a:rPr lang="ja-JP" altLang="en-US" sz="1600" dirty="0">
                <a:solidFill>
                  <a:schemeClr val="accent1"/>
                </a:solidFill>
                <a:latin typeface="+mj-ea"/>
                <a:ea typeface="+mj-ea"/>
              </a:rPr>
              <a:t>自己分析</a:t>
            </a:r>
          </a:p>
          <a:p>
            <a:pPr>
              <a:lnSpc>
                <a:spcPts val="2025"/>
              </a:lnSpc>
              <a:spcBef>
                <a:spcPts val="600"/>
              </a:spcBef>
            </a:pPr>
            <a:r>
              <a:rPr lang="en-US" altLang="ja-JP" sz="1600" dirty="0">
                <a:latin typeface="+mj-ea"/>
                <a:ea typeface="+mj-ea"/>
              </a:rPr>
              <a:t>7</a:t>
            </a:r>
            <a:r>
              <a:rPr lang="ja-JP" altLang="en-US" sz="1600" dirty="0">
                <a:latin typeface="+mj-ea"/>
                <a:ea typeface="+mj-ea"/>
              </a:rPr>
              <a:t>月　　</a:t>
            </a:r>
          </a:p>
          <a:p>
            <a:pPr>
              <a:lnSpc>
                <a:spcPts val="2025"/>
              </a:lnSpc>
              <a:spcBef>
                <a:spcPts val="600"/>
              </a:spcBef>
            </a:pPr>
            <a:r>
              <a:rPr lang="en-US" altLang="ja-JP" sz="1600" dirty="0">
                <a:latin typeface="+mj-ea"/>
                <a:ea typeface="+mj-ea"/>
              </a:rPr>
              <a:t>8</a:t>
            </a:r>
            <a:r>
              <a:rPr lang="ja-JP" altLang="en-US" sz="1600" dirty="0">
                <a:latin typeface="+mj-ea"/>
                <a:ea typeface="+mj-ea"/>
              </a:rPr>
              <a:t>月　　</a:t>
            </a:r>
            <a:r>
              <a:rPr lang="ja-JP" altLang="en-US" sz="1600" dirty="0">
                <a:solidFill>
                  <a:srgbClr val="FF0000"/>
                </a:solidFill>
                <a:latin typeface="+mj-ea"/>
                <a:ea typeface="+mj-ea"/>
              </a:rPr>
              <a:t>担務配属，</a:t>
            </a:r>
            <a:r>
              <a:rPr lang="ja-JP" altLang="en-US" sz="1600" dirty="0">
                <a:solidFill>
                  <a:schemeClr val="accent1"/>
                </a:solidFill>
                <a:latin typeface="+mj-ea"/>
                <a:ea typeface="+mj-ea"/>
              </a:rPr>
              <a:t>インターンシップ参加</a:t>
            </a:r>
          </a:p>
          <a:p>
            <a:pPr>
              <a:lnSpc>
                <a:spcPts val="2025"/>
              </a:lnSpc>
              <a:spcBef>
                <a:spcPts val="600"/>
              </a:spcBef>
            </a:pPr>
            <a:r>
              <a:rPr lang="en-US" altLang="ja-JP" sz="1600" dirty="0">
                <a:latin typeface="+mj-ea"/>
                <a:ea typeface="+mj-ea"/>
              </a:rPr>
              <a:t>9</a:t>
            </a:r>
            <a:r>
              <a:rPr lang="ja-JP" altLang="en-US" sz="1600" dirty="0">
                <a:latin typeface="+mj-ea"/>
                <a:ea typeface="+mj-ea"/>
              </a:rPr>
              <a:t>月　　</a:t>
            </a:r>
            <a:r>
              <a:rPr lang="en-US" altLang="ja-JP" sz="1600" dirty="0">
                <a:latin typeface="+mj-ea"/>
                <a:ea typeface="+mj-ea"/>
              </a:rPr>
              <a:t>1</a:t>
            </a:r>
            <a:r>
              <a:rPr lang="ja-JP" altLang="en-US" sz="1600" dirty="0">
                <a:latin typeface="+mj-ea"/>
                <a:ea typeface="+mj-ea"/>
              </a:rPr>
              <a:t>回目輪講開始</a:t>
            </a:r>
          </a:p>
          <a:p>
            <a:pPr>
              <a:lnSpc>
                <a:spcPts val="2025"/>
              </a:lnSpc>
              <a:spcBef>
                <a:spcPts val="600"/>
              </a:spcBef>
            </a:pPr>
            <a:r>
              <a:rPr lang="en-US" altLang="ja-JP" sz="1600" dirty="0">
                <a:latin typeface="+mj-ea"/>
                <a:ea typeface="+mj-ea"/>
              </a:rPr>
              <a:t>10</a:t>
            </a:r>
            <a:r>
              <a:rPr lang="ja-JP" altLang="en-US" sz="1600" dirty="0">
                <a:latin typeface="+mj-ea"/>
                <a:ea typeface="+mj-ea"/>
              </a:rPr>
              <a:t>月　 </a:t>
            </a:r>
            <a:r>
              <a:rPr lang="en-US" altLang="ja-JP" sz="1600" dirty="0">
                <a:latin typeface="+mj-ea"/>
                <a:ea typeface="+mj-ea"/>
              </a:rPr>
              <a:t>2</a:t>
            </a:r>
            <a:r>
              <a:rPr lang="ja-JP" altLang="en-US" sz="1600" dirty="0">
                <a:latin typeface="+mj-ea"/>
                <a:ea typeface="+mj-ea"/>
              </a:rPr>
              <a:t>回目輪講開始，</a:t>
            </a:r>
            <a:r>
              <a:rPr lang="ja-JP" altLang="en-US" sz="1600" dirty="0">
                <a:solidFill>
                  <a:schemeClr val="accent1"/>
                </a:solidFill>
                <a:latin typeface="+mj-ea"/>
                <a:ea typeface="+mj-ea"/>
              </a:rPr>
              <a:t>適性試験準備</a:t>
            </a:r>
          </a:p>
          <a:p>
            <a:pPr>
              <a:lnSpc>
                <a:spcPts val="2025"/>
              </a:lnSpc>
              <a:spcBef>
                <a:spcPts val="600"/>
              </a:spcBef>
            </a:pPr>
            <a:r>
              <a:rPr lang="en-US" altLang="ja-JP" sz="1600" dirty="0">
                <a:latin typeface="+mj-ea"/>
                <a:ea typeface="+mj-ea"/>
              </a:rPr>
              <a:t>11</a:t>
            </a:r>
            <a:r>
              <a:rPr lang="ja-JP" altLang="en-US" sz="1600" dirty="0">
                <a:latin typeface="+mj-ea"/>
                <a:ea typeface="+mj-ea"/>
              </a:rPr>
              <a:t>月　 </a:t>
            </a:r>
            <a:r>
              <a:rPr lang="ja-JP" altLang="en-US" sz="1600" dirty="0">
                <a:solidFill>
                  <a:srgbClr val="FF0000"/>
                </a:solidFill>
                <a:latin typeface="+mj-ea"/>
                <a:ea typeface="+mj-ea"/>
              </a:rPr>
              <a:t>事例研究着手</a:t>
            </a:r>
            <a:r>
              <a:rPr lang="ja-JP" altLang="en-US" sz="1600" dirty="0">
                <a:latin typeface="+mj-ea"/>
                <a:ea typeface="+mj-ea"/>
              </a:rPr>
              <a:t>，</a:t>
            </a:r>
            <a:r>
              <a:rPr lang="ja-JP" altLang="en-US" sz="1600" dirty="0">
                <a:solidFill>
                  <a:schemeClr val="accent1"/>
                </a:solidFill>
                <a:latin typeface="+mj-ea"/>
                <a:ea typeface="+mj-ea"/>
              </a:rPr>
              <a:t>適性試験，面接準備</a:t>
            </a:r>
            <a:endParaRPr lang="en-US" altLang="ja-JP" sz="1600" dirty="0">
              <a:solidFill>
                <a:schemeClr val="accent1"/>
              </a:solidFill>
              <a:latin typeface="+mj-ea"/>
              <a:ea typeface="+mj-ea"/>
            </a:endParaRPr>
          </a:p>
          <a:p>
            <a:pPr>
              <a:lnSpc>
                <a:spcPts val="2025"/>
              </a:lnSpc>
              <a:spcBef>
                <a:spcPts val="600"/>
              </a:spcBef>
            </a:pPr>
            <a:r>
              <a:rPr lang="en-US" altLang="ja-JP" sz="1600" dirty="0">
                <a:latin typeface="+mj-ea"/>
                <a:ea typeface="+mj-ea"/>
              </a:rPr>
              <a:t>12</a:t>
            </a:r>
            <a:r>
              <a:rPr lang="ja-JP" altLang="en-US" sz="1600" dirty="0">
                <a:latin typeface="+mj-ea"/>
                <a:ea typeface="+mj-ea"/>
              </a:rPr>
              <a:t>月　 </a:t>
            </a:r>
            <a:r>
              <a:rPr lang="ja-JP" altLang="en-US" sz="1600" dirty="0">
                <a:solidFill>
                  <a:schemeClr val="accent1"/>
                </a:solidFill>
                <a:latin typeface="+mj-ea"/>
                <a:ea typeface="+mj-ea"/>
              </a:rPr>
              <a:t>面接</a:t>
            </a:r>
          </a:p>
          <a:p>
            <a:pPr>
              <a:lnSpc>
                <a:spcPts val="2025"/>
              </a:lnSpc>
              <a:spcBef>
                <a:spcPts val="600"/>
              </a:spcBef>
            </a:pPr>
            <a:r>
              <a:rPr lang="en-US" altLang="ja-JP" sz="1600" dirty="0">
                <a:latin typeface="+mj-ea"/>
                <a:ea typeface="+mj-ea"/>
              </a:rPr>
              <a:t>1</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2</a:t>
            </a:r>
            <a:r>
              <a:rPr lang="ja-JP" altLang="en-US" sz="1600" dirty="0">
                <a:latin typeface="+mj-ea"/>
                <a:ea typeface="+mj-ea"/>
              </a:rPr>
              <a:t>月　　</a:t>
            </a:r>
            <a:r>
              <a:rPr lang="ja-JP" altLang="en-US" sz="1600" dirty="0">
                <a:solidFill>
                  <a:srgbClr val="FF0000"/>
                </a:solidFill>
                <a:latin typeface="+mj-ea"/>
                <a:ea typeface="+mj-ea"/>
              </a:rPr>
              <a:t>事例研究発表会</a:t>
            </a:r>
            <a:endParaRPr lang="en-US" altLang="ja-JP" sz="1600" dirty="0">
              <a:solidFill>
                <a:srgbClr val="FF0000"/>
              </a:solidFill>
              <a:latin typeface="+mj-ea"/>
              <a:ea typeface="+mj-ea"/>
            </a:endParaRPr>
          </a:p>
          <a:p>
            <a:pPr>
              <a:lnSpc>
                <a:spcPts val="2025"/>
              </a:lnSpc>
              <a:spcBef>
                <a:spcPts val="600"/>
              </a:spcBef>
            </a:pPr>
            <a:r>
              <a:rPr lang="en-US" altLang="ja-JP" sz="1600" dirty="0">
                <a:latin typeface="+mj-ea"/>
                <a:ea typeface="+mj-ea"/>
              </a:rPr>
              <a:t>3</a:t>
            </a:r>
            <a:r>
              <a:rPr lang="ja-JP" altLang="en-US" sz="1600" dirty="0">
                <a:latin typeface="+mj-ea"/>
                <a:ea typeface="+mj-ea"/>
              </a:rPr>
              <a:t>月　　</a:t>
            </a:r>
            <a:r>
              <a:rPr lang="ja-JP" altLang="en-US" sz="1600" dirty="0">
                <a:solidFill>
                  <a:srgbClr val="FF0000"/>
                </a:solidFill>
                <a:latin typeface="+mj-ea"/>
                <a:ea typeface="+mj-ea"/>
              </a:rPr>
              <a:t>事例研究概論提出</a:t>
            </a:r>
          </a:p>
        </p:txBody>
      </p:sp>
      <p:sp>
        <p:nvSpPr>
          <p:cNvPr id="5" name="テキスト ボックス 4"/>
          <p:cNvSpPr txBox="1"/>
          <p:nvPr/>
        </p:nvSpPr>
        <p:spPr>
          <a:xfrm>
            <a:off x="3678959" y="1200981"/>
            <a:ext cx="4834082" cy="523220"/>
          </a:xfrm>
          <a:prstGeom prst="rect">
            <a:avLst/>
          </a:prstGeom>
          <a:noFill/>
        </p:spPr>
        <p:txBody>
          <a:bodyPr wrap="square" rtlCol="0">
            <a:spAutoFit/>
          </a:bodyPr>
          <a:lstStyle/>
          <a:p>
            <a:pPr algn="ctr"/>
            <a:r>
              <a:rPr lang="ja-JP" altLang="en-US" sz="2800" dirty="0">
                <a:latin typeface="+mj-ea"/>
                <a:ea typeface="+mj-ea"/>
              </a:rPr>
              <a:t>就職活動して進学する場合</a:t>
            </a:r>
          </a:p>
        </p:txBody>
      </p:sp>
      <p:sp>
        <p:nvSpPr>
          <p:cNvPr id="7" name="テキスト ボックス 6"/>
          <p:cNvSpPr txBox="1"/>
          <p:nvPr/>
        </p:nvSpPr>
        <p:spPr>
          <a:xfrm>
            <a:off x="2423592" y="1724201"/>
            <a:ext cx="1608323" cy="338554"/>
          </a:xfrm>
          <a:prstGeom prst="rect">
            <a:avLst/>
          </a:prstGeom>
          <a:noFill/>
        </p:spPr>
        <p:txBody>
          <a:bodyPr wrap="square" rtlCol="0">
            <a:spAutoFit/>
          </a:bodyPr>
          <a:lstStyle/>
          <a:p>
            <a:pPr algn="ctr"/>
            <a:r>
              <a:rPr lang="ja-JP" altLang="en-US" sz="1600" dirty="0">
                <a:latin typeface="+mj-ea"/>
                <a:ea typeface="+mj-ea"/>
              </a:rPr>
              <a:t>事例研究</a:t>
            </a:r>
          </a:p>
        </p:txBody>
      </p:sp>
      <p:sp>
        <p:nvSpPr>
          <p:cNvPr id="8" name="テキスト ボックス 7"/>
          <p:cNvSpPr txBox="1"/>
          <p:nvPr/>
        </p:nvSpPr>
        <p:spPr>
          <a:xfrm>
            <a:off x="6289217" y="2066675"/>
            <a:ext cx="5154820" cy="4002506"/>
          </a:xfrm>
          <a:prstGeom prst="rect">
            <a:avLst/>
          </a:prstGeom>
          <a:noFill/>
        </p:spPr>
        <p:txBody>
          <a:bodyPr wrap="square" rtlCol="0">
            <a:spAutoFit/>
          </a:bodyPr>
          <a:lstStyle/>
          <a:p>
            <a:pPr>
              <a:lnSpc>
                <a:spcPts val="2025"/>
              </a:lnSpc>
              <a:spcBef>
                <a:spcPts val="600"/>
              </a:spcBef>
            </a:pPr>
            <a:r>
              <a:rPr lang="en-US" altLang="ja-JP" sz="1600" dirty="0">
                <a:latin typeface="+mj-ea"/>
                <a:ea typeface="+mj-ea"/>
              </a:rPr>
              <a:t>4</a:t>
            </a:r>
            <a:r>
              <a:rPr lang="ja-JP" altLang="en-US" sz="1600" dirty="0">
                <a:latin typeface="+mj-ea"/>
                <a:ea typeface="+mj-ea"/>
              </a:rPr>
              <a:t>月　　</a:t>
            </a:r>
            <a:r>
              <a:rPr lang="ja-JP" altLang="en-US" sz="1600" dirty="0">
                <a:solidFill>
                  <a:srgbClr val="FF0000"/>
                </a:solidFill>
                <a:latin typeface="+mj-ea"/>
                <a:ea typeface="+mj-ea"/>
              </a:rPr>
              <a:t>卒業研究着手</a:t>
            </a:r>
          </a:p>
          <a:p>
            <a:pPr>
              <a:lnSpc>
                <a:spcPts val="2025"/>
              </a:lnSpc>
              <a:spcBef>
                <a:spcPts val="600"/>
              </a:spcBef>
            </a:pPr>
            <a:r>
              <a:rPr lang="en-US" altLang="ja-JP" sz="1600" dirty="0">
                <a:latin typeface="+mj-ea"/>
                <a:ea typeface="+mj-ea"/>
              </a:rPr>
              <a:t>5</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6</a:t>
            </a:r>
            <a:r>
              <a:rPr lang="ja-JP" altLang="en-US" sz="1600" dirty="0">
                <a:latin typeface="+mj-ea"/>
                <a:ea typeface="+mj-ea"/>
              </a:rPr>
              <a:t>月　　</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7</a:t>
            </a:r>
            <a:r>
              <a:rPr lang="ja-JP" altLang="en-US" sz="1600" dirty="0">
                <a:latin typeface="+mj-ea"/>
                <a:ea typeface="+mj-ea"/>
              </a:rPr>
              <a:t>月　　</a:t>
            </a:r>
          </a:p>
          <a:p>
            <a:pPr>
              <a:lnSpc>
                <a:spcPts val="2025"/>
              </a:lnSpc>
              <a:spcBef>
                <a:spcPts val="600"/>
              </a:spcBef>
            </a:pPr>
            <a:r>
              <a:rPr lang="en-US" altLang="ja-JP" sz="1600" dirty="0">
                <a:latin typeface="+mj-ea"/>
                <a:ea typeface="+mj-ea"/>
              </a:rPr>
              <a:t>8</a:t>
            </a:r>
            <a:r>
              <a:rPr lang="ja-JP" altLang="en-US" sz="1600" dirty="0">
                <a:latin typeface="+mj-ea"/>
                <a:ea typeface="+mj-ea"/>
              </a:rPr>
              <a:t>月　　</a:t>
            </a:r>
            <a:r>
              <a:rPr lang="ja-JP" altLang="en-US" sz="1600" dirty="0">
                <a:solidFill>
                  <a:srgbClr val="FF0000"/>
                </a:solidFill>
                <a:latin typeface="+mj-ea"/>
                <a:ea typeface="+mj-ea"/>
              </a:rPr>
              <a:t>卒業研究中間発表</a:t>
            </a:r>
            <a:r>
              <a:rPr lang="ja-JP" altLang="en-US" sz="1600" dirty="0">
                <a:latin typeface="+mj-ea"/>
                <a:ea typeface="+mj-ea"/>
              </a:rPr>
              <a:t>，卒業研究テーマ決定</a:t>
            </a:r>
          </a:p>
          <a:p>
            <a:pPr>
              <a:lnSpc>
                <a:spcPts val="2025"/>
              </a:lnSpc>
              <a:spcBef>
                <a:spcPts val="600"/>
              </a:spcBef>
            </a:pPr>
            <a:r>
              <a:rPr lang="en-US" altLang="ja-JP" sz="1600" dirty="0">
                <a:latin typeface="+mj-ea"/>
                <a:ea typeface="+mj-ea"/>
              </a:rPr>
              <a:t>9</a:t>
            </a:r>
            <a:r>
              <a:rPr lang="ja-JP" altLang="en-US" sz="1600" dirty="0">
                <a:latin typeface="+mj-ea"/>
                <a:ea typeface="+mj-ea"/>
              </a:rPr>
              <a:t>月　　</a:t>
            </a:r>
          </a:p>
          <a:p>
            <a:pPr>
              <a:lnSpc>
                <a:spcPts val="2025"/>
              </a:lnSpc>
              <a:spcBef>
                <a:spcPts val="600"/>
              </a:spcBef>
            </a:pPr>
            <a:r>
              <a:rPr lang="en-US" altLang="ja-JP" sz="1600" dirty="0">
                <a:latin typeface="+mj-ea"/>
                <a:ea typeface="+mj-ea"/>
              </a:rPr>
              <a:t>10</a:t>
            </a:r>
            <a:r>
              <a:rPr lang="ja-JP" altLang="en-US" sz="1600" dirty="0">
                <a:latin typeface="+mj-ea"/>
                <a:ea typeface="+mj-ea"/>
              </a:rPr>
              <a:t>月　</a:t>
            </a:r>
            <a:endParaRPr lang="en-US" altLang="ja-JP" sz="1600" dirty="0">
              <a:solidFill>
                <a:srgbClr val="001F60"/>
              </a:solidFill>
              <a:latin typeface="+mj-ea"/>
              <a:ea typeface="+mj-ea"/>
            </a:endParaRPr>
          </a:p>
          <a:p>
            <a:pPr>
              <a:lnSpc>
                <a:spcPts val="2025"/>
              </a:lnSpc>
              <a:spcBef>
                <a:spcPts val="600"/>
              </a:spcBef>
            </a:pPr>
            <a:r>
              <a:rPr lang="en-US" altLang="ja-JP" sz="1600" dirty="0">
                <a:latin typeface="+mj-ea"/>
                <a:ea typeface="+mj-ea"/>
              </a:rPr>
              <a:t>11</a:t>
            </a:r>
            <a:r>
              <a:rPr lang="ja-JP" altLang="en-US" sz="1600" dirty="0">
                <a:latin typeface="+mj-ea"/>
                <a:ea typeface="+mj-ea"/>
              </a:rPr>
              <a:t>月　</a:t>
            </a:r>
            <a:r>
              <a:rPr lang="ja-JP" altLang="en-US" sz="1600" dirty="0">
                <a:solidFill>
                  <a:srgbClr val="FF0000"/>
                </a:solidFill>
                <a:latin typeface="+mj-ea"/>
                <a:ea typeface="+mj-ea"/>
              </a:rPr>
              <a:t>卒業研究本論仮提出</a:t>
            </a:r>
          </a:p>
          <a:p>
            <a:pPr>
              <a:lnSpc>
                <a:spcPts val="2025"/>
              </a:lnSpc>
              <a:spcBef>
                <a:spcPts val="600"/>
              </a:spcBef>
            </a:pPr>
            <a:r>
              <a:rPr lang="en-US" altLang="ja-JP" sz="1600" dirty="0">
                <a:latin typeface="+mj-ea"/>
                <a:ea typeface="+mj-ea"/>
              </a:rPr>
              <a:t>12</a:t>
            </a:r>
            <a:r>
              <a:rPr lang="ja-JP" altLang="en-US" sz="1600" dirty="0">
                <a:latin typeface="+mj-ea"/>
                <a:ea typeface="+mj-ea"/>
              </a:rPr>
              <a:t>月　</a:t>
            </a:r>
            <a:r>
              <a:rPr lang="en-US" altLang="ja-JP" sz="1600" dirty="0">
                <a:latin typeface="+mj-ea"/>
                <a:ea typeface="+mj-ea"/>
              </a:rPr>
              <a:t>5</a:t>
            </a:r>
            <a:r>
              <a:rPr lang="ja-JP" altLang="en-US" sz="1600" dirty="0">
                <a:latin typeface="+mj-ea"/>
                <a:ea typeface="+mj-ea"/>
              </a:rPr>
              <a:t>大学研究発表会　発表</a:t>
            </a:r>
          </a:p>
          <a:p>
            <a:pPr>
              <a:lnSpc>
                <a:spcPts val="2025"/>
              </a:lnSpc>
              <a:spcBef>
                <a:spcPts val="600"/>
              </a:spcBef>
            </a:pPr>
            <a:r>
              <a:rPr lang="en-US" altLang="ja-JP" sz="1600" dirty="0">
                <a:latin typeface="+mj-ea"/>
                <a:ea typeface="+mj-ea"/>
              </a:rPr>
              <a:t>1</a:t>
            </a:r>
            <a:r>
              <a:rPr lang="ja-JP" altLang="en-US" sz="1600" dirty="0">
                <a:latin typeface="+mj-ea"/>
                <a:ea typeface="+mj-ea"/>
              </a:rPr>
              <a:t>月　　</a:t>
            </a:r>
            <a:r>
              <a:rPr lang="ja-JP" altLang="en-US" sz="1600" dirty="0">
                <a:solidFill>
                  <a:srgbClr val="FF0000"/>
                </a:solidFill>
                <a:latin typeface="+mj-ea"/>
                <a:ea typeface="+mj-ea"/>
              </a:rPr>
              <a:t>卒業研究概論及び本論提出</a:t>
            </a:r>
          </a:p>
          <a:p>
            <a:pPr>
              <a:lnSpc>
                <a:spcPts val="2025"/>
              </a:lnSpc>
              <a:spcBef>
                <a:spcPts val="600"/>
              </a:spcBef>
            </a:pPr>
            <a:r>
              <a:rPr lang="en-US" altLang="ja-JP" sz="1600" dirty="0">
                <a:latin typeface="+mj-ea"/>
                <a:ea typeface="+mj-ea"/>
              </a:rPr>
              <a:t>2</a:t>
            </a:r>
            <a:r>
              <a:rPr lang="ja-JP" altLang="en-US" sz="1600" dirty="0">
                <a:latin typeface="+mj-ea"/>
                <a:ea typeface="+mj-ea"/>
              </a:rPr>
              <a:t>月　　</a:t>
            </a:r>
            <a:r>
              <a:rPr lang="ja-JP" altLang="en-US" sz="1600" dirty="0">
                <a:solidFill>
                  <a:srgbClr val="FF0000"/>
                </a:solidFill>
                <a:latin typeface="+mj-ea"/>
                <a:ea typeface="+mj-ea"/>
              </a:rPr>
              <a:t>卒業研究発表</a:t>
            </a:r>
          </a:p>
          <a:p>
            <a:pPr>
              <a:lnSpc>
                <a:spcPts val="2025"/>
              </a:lnSpc>
              <a:spcBef>
                <a:spcPts val="600"/>
              </a:spcBef>
            </a:pPr>
            <a:r>
              <a:rPr lang="en-US" altLang="ja-JP" sz="1600" dirty="0">
                <a:latin typeface="+mj-ea"/>
                <a:ea typeface="+mj-ea"/>
              </a:rPr>
              <a:t>3</a:t>
            </a:r>
            <a:r>
              <a:rPr lang="ja-JP" altLang="en-US" sz="1600" dirty="0">
                <a:latin typeface="+mj-ea"/>
                <a:ea typeface="+mj-ea"/>
              </a:rPr>
              <a:t>月　　卒業式</a:t>
            </a:r>
          </a:p>
        </p:txBody>
      </p:sp>
      <p:sp>
        <p:nvSpPr>
          <p:cNvPr id="9" name="テキスト ボックス 8"/>
          <p:cNvSpPr txBox="1"/>
          <p:nvPr/>
        </p:nvSpPr>
        <p:spPr>
          <a:xfrm>
            <a:off x="8062465" y="1724201"/>
            <a:ext cx="1608323" cy="338554"/>
          </a:xfrm>
          <a:prstGeom prst="rect">
            <a:avLst/>
          </a:prstGeom>
          <a:noFill/>
        </p:spPr>
        <p:txBody>
          <a:bodyPr wrap="square" rtlCol="0">
            <a:spAutoFit/>
          </a:bodyPr>
          <a:lstStyle/>
          <a:p>
            <a:pPr algn="ctr"/>
            <a:r>
              <a:rPr lang="ja-JP" altLang="en-US" sz="1600" dirty="0">
                <a:latin typeface="+mj-ea"/>
                <a:ea typeface="+mj-ea"/>
              </a:rPr>
              <a:t>卒業研究</a:t>
            </a:r>
          </a:p>
        </p:txBody>
      </p:sp>
    </p:spTree>
    <p:extLst>
      <p:ext uri="{BB962C8B-B14F-4D97-AF65-F5344CB8AC3E}">
        <p14:creationId xmlns:p14="http://schemas.microsoft.com/office/powerpoint/2010/main" val="75456679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8437" y="188640"/>
            <a:ext cx="10515600" cy="870116"/>
          </a:xfrm>
        </p:spPr>
        <p:txBody>
          <a:bodyPr>
            <a:normAutofit fontScale="90000"/>
          </a:bodyPr>
          <a:lstStyle/>
          <a:p>
            <a:r>
              <a:rPr lang="ja-JP" altLang="en-US" dirty="0"/>
              <a:t>年間スケジュール</a:t>
            </a:r>
            <a:endParaRPr kumimoji="1" lang="ja-JP" altLang="en-US" dirty="0"/>
          </a:p>
        </p:txBody>
      </p:sp>
      <p:sp>
        <p:nvSpPr>
          <p:cNvPr id="4" name="テキスト ボックス 3"/>
          <p:cNvSpPr txBox="1"/>
          <p:nvPr/>
        </p:nvSpPr>
        <p:spPr>
          <a:xfrm>
            <a:off x="695400" y="2066675"/>
            <a:ext cx="4624252" cy="4002506"/>
          </a:xfrm>
          <a:prstGeom prst="rect">
            <a:avLst/>
          </a:prstGeom>
          <a:noFill/>
        </p:spPr>
        <p:txBody>
          <a:bodyPr wrap="square" rtlCol="0">
            <a:spAutoFit/>
          </a:bodyPr>
          <a:lstStyle/>
          <a:p>
            <a:pPr>
              <a:lnSpc>
                <a:spcPts val="2025"/>
              </a:lnSpc>
              <a:spcBef>
                <a:spcPts val="600"/>
              </a:spcBef>
            </a:pPr>
            <a:r>
              <a:rPr lang="en-US" altLang="ja-JP" sz="1600" dirty="0">
                <a:latin typeface="+mj-ea"/>
                <a:ea typeface="+mj-ea"/>
              </a:rPr>
              <a:t>4</a:t>
            </a:r>
            <a:r>
              <a:rPr lang="ja-JP" altLang="en-US" sz="1600" dirty="0">
                <a:latin typeface="+mj-ea"/>
                <a:ea typeface="+mj-ea"/>
              </a:rPr>
              <a:t>月　　</a:t>
            </a:r>
            <a:r>
              <a:rPr lang="ja-JP" altLang="en-US" sz="1600" dirty="0">
                <a:solidFill>
                  <a:srgbClr val="FF0000"/>
                </a:solidFill>
                <a:latin typeface="+mj-ea"/>
                <a:ea typeface="+mj-ea"/>
              </a:rPr>
              <a:t>卒業研究着手</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5</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6</a:t>
            </a:r>
            <a:r>
              <a:rPr lang="ja-JP" altLang="en-US" sz="1600" dirty="0">
                <a:latin typeface="+mj-ea"/>
                <a:ea typeface="+mj-ea"/>
              </a:rPr>
              <a:t>月　　</a:t>
            </a:r>
          </a:p>
          <a:p>
            <a:pPr>
              <a:lnSpc>
                <a:spcPts val="2025"/>
              </a:lnSpc>
              <a:spcBef>
                <a:spcPts val="600"/>
              </a:spcBef>
            </a:pPr>
            <a:r>
              <a:rPr lang="en-US" altLang="ja-JP" sz="1600" dirty="0">
                <a:latin typeface="+mj-ea"/>
                <a:ea typeface="+mj-ea"/>
              </a:rPr>
              <a:t>7</a:t>
            </a:r>
            <a:r>
              <a:rPr lang="ja-JP" altLang="en-US" sz="1600" dirty="0">
                <a:latin typeface="+mj-ea"/>
                <a:ea typeface="+mj-ea"/>
              </a:rPr>
              <a:t>月　　</a:t>
            </a:r>
          </a:p>
          <a:p>
            <a:pPr>
              <a:lnSpc>
                <a:spcPts val="2025"/>
              </a:lnSpc>
              <a:spcBef>
                <a:spcPts val="600"/>
              </a:spcBef>
            </a:pPr>
            <a:r>
              <a:rPr lang="en-US" altLang="ja-JP" sz="1600" dirty="0">
                <a:latin typeface="+mj-ea"/>
                <a:ea typeface="+mj-ea"/>
              </a:rPr>
              <a:t>8</a:t>
            </a:r>
            <a:r>
              <a:rPr lang="ja-JP" altLang="en-US" sz="1600" dirty="0">
                <a:latin typeface="+mj-ea"/>
                <a:ea typeface="+mj-ea"/>
              </a:rPr>
              <a:t>月　　</a:t>
            </a:r>
            <a:r>
              <a:rPr lang="ja-JP" altLang="en-US" sz="1600" dirty="0">
                <a:solidFill>
                  <a:srgbClr val="FF0000"/>
                </a:solidFill>
                <a:latin typeface="+mj-ea"/>
                <a:ea typeface="+mj-ea"/>
              </a:rPr>
              <a:t>卒業研究中間発表</a:t>
            </a:r>
            <a:r>
              <a:rPr lang="ja-JP" altLang="en-US" sz="1600" dirty="0">
                <a:solidFill>
                  <a:srgbClr val="001F60"/>
                </a:solidFill>
                <a:latin typeface="+mj-ea"/>
                <a:ea typeface="+mj-ea"/>
              </a:rPr>
              <a:t>，</a:t>
            </a:r>
            <a:r>
              <a:rPr lang="ja-JP" altLang="en-US" sz="1600" dirty="0">
                <a:latin typeface="+mj-ea"/>
                <a:ea typeface="+mj-ea"/>
              </a:rPr>
              <a:t>卒業研究テーマ決定</a:t>
            </a:r>
          </a:p>
          <a:p>
            <a:pPr>
              <a:lnSpc>
                <a:spcPts val="2025"/>
              </a:lnSpc>
              <a:spcBef>
                <a:spcPts val="600"/>
              </a:spcBef>
            </a:pPr>
            <a:r>
              <a:rPr lang="en-US" altLang="ja-JP" sz="1600" dirty="0">
                <a:latin typeface="+mj-ea"/>
                <a:ea typeface="+mj-ea"/>
              </a:rPr>
              <a:t>9</a:t>
            </a:r>
            <a:r>
              <a:rPr lang="ja-JP" altLang="en-US" sz="1600" dirty="0">
                <a:latin typeface="+mj-ea"/>
                <a:ea typeface="+mj-ea"/>
              </a:rPr>
              <a:t>月　　</a:t>
            </a:r>
            <a:r>
              <a:rPr lang="ja-JP" altLang="en-US" sz="1600" dirty="0">
                <a:solidFill>
                  <a:srgbClr val="FF0000"/>
                </a:solidFill>
                <a:latin typeface="+mj-ea"/>
                <a:ea typeface="+mj-ea"/>
              </a:rPr>
              <a:t>大学院入試</a:t>
            </a:r>
          </a:p>
          <a:p>
            <a:pPr>
              <a:lnSpc>
                <a:spcPts val="2025"/>
              </a:lnSpc>
              <a:spcBef>
                <a:spcPts val="600"/>
              </a:spcBef>
            </a:pPr>
            <a:r>
              <a:rPr lang="en-US" altLang="ja-JP" sz="1600" dirty="0">
                <a:latin typeface="+mj-ea"/>
                <a:ea typeface="+mj-ea"/>
              </a:rPr>
              <a:t>10</a:t>
            </a:r>
            <a:r>
              <a:rPr lang="ja-JP" altLang="en-US" sz="1600" dirty="0">
                <a:latin typeface="+mj-ea"/>
                <a:ea typeface="+mj-ea"/>
              </a:rPr>
              <a:t>月　 </a:t>
            </a:r>
            <a:endParaRPr lang="ja-JP" altLang="en-US" sz="1600" dirty="0">
              <a:solidFill>
                <a:srgbClr val="001F60"/>
              </a:solidFill>
              <a:latin typeface="+mj-ea"/>
              <a:ea typeface="+mj-ea"/>
            </a:endParaRPr>
          </a:p>
          <a:p>
            <a:pPr>
              <a:lnSpc>
                <a:spcPts val="2025"/>
              </a:lnSpc>
              <a:spcBef>
                <a:spcPts val="600"/>
              </a:spcBef>
            </a:pPr>
            <a:r>
              <a:rPr lang="en-US" altLang="ja-JP" sz="1600" dirty="0">
                <a:latin typeface="+mj-ea"/>
                <a:ea typeface="+mj-ea"/>
              </a:rPr>
              <a:t>11</a:t>
            </a:r>
            <a:r>
              <a:rPr lang="ja-JP" altLang="en-US" sz="1600" dirty="0">
                <a:latin typeface="+mj-ea"/>
                <a:ea typeface="+mj-ea"/>
              </a:rPr>
              <a:t>月　</a:t>
            </a:r>
            <a:r>
              <a:rPr lang="ja-JP" altLang="en-US" sz="1600" dirty="0">
                <a:solidFill>
                  <a:srgbClr val="FF0000"/>
                </a:solidFill>
                <a:latin typeface="+mj-ea"/>
                <a:ea typeface="+mj-ea"/>
              </a:rPr>
              <a:t>卒業研究本論仮提出</a:t>
            </a:r>
            <a:endParaRPr lang="en-US" altLang="ja-JP" sz="1600" dirty="0">
              <a:solidFill>
                <a:srgbClr val="001F60"/>
              </a:solidFill>
              <a:latin typeface="+mj-ea"/>
              <a:ea typeface="+mj-ea"/>
            </a:endParaRPr>
          </a:p>
          <a:p>
            <a:pPr>
              <a:lnSpc>
                <a:spcPts val="2025"/>
              </a:lnSpc>
              <a:spcBef>
                <a:spcPts val="600"/>
              </a:spcBef>
            </a:pPr>
            <a:r>
              <a:rPr lang="en-US" altLang="ja-JP" sz="1600" dirty="0">
                <a:latin typeface="+mj-ea"/>
                <a:ea typeface="+mj-ea"/>
              </a:rPr>
              <a:t>12</a:t>
            </a:r>
            <a:r>
              <a:rPr lang="ja-JP" altLang="en-US" sz="1600" dirty="0">
                <a:latin typeface="+mj-ea"/>
                <a:ea typeface="+mj-ea"/>
              </a:rPr>
              <a:t>月　 </a:t>
            </a:r>
            <a:r>
              <a:rPr lang="en-US" altLang="ja-JP" sz="1600" dirty="0">
                <a:latin typeface="+mj-ea"/>
                <a:ea typeface="+mj-ea"/>
              </a:rPr>
              <a:t>5</a:t>
            </a:r>
            <a:r>
              <a:rPr lang="ja-JP" altLang="en-US" sz="1600" dirty="0">
                <a:latin typeface="+mj-ea"/>
                <a:ea typeface="+mj-ea"/>
              </a:rPr>
              <a:t>大学研究発表会発表</a:t>
            </a:r>
          </a:p>
          <a:p>
            <a:pPr>
              <a:lnSpc>
                <a:spcPts val="2025"/>
              </a:lnSpc>
              <a:spcBef>
                <a:spcPts val="600"/>
              </a:spcBef>
            </a:pPr>
            <a:r>
              <a:rPr lang="en-US" altLang="ja-JP" sz="1600" dirty="0">
                <a:latin typeface="+mj-ea"/>
                <a:ea typeface="+mj-ea"/>
              </a:rPr>
              <a:t>1</a:t>
            </a:r>
            <a:r>
              <a:rPr lang="ja-JP" altLang="en-US" sz="1600" dirty="0">
                <a:latin typeface="+mj-ea"/>
                <a:ea typeface="+mj-ea"/>
              </a:rPr>
              <a:t>月　　</a:t>
            </a:r>
            <a:r>
              <a:rPr lang="ja-JP" altLang="en-US" sz="1600" dirty="0">
                <a:solidFill>
                  <a:srgbClr val="FF0000"/>
                </a:solidFill>
                <a:latin typeface="+mj-ea"/>
                <a:ea typeface="+mj-ea"/>
              </a:rPr>
              <a:t>卒業研究概論及び本論提出</a:t>
            </a:r>
          </a:p>
          <a:p>
            <a:pPr>
              <a:lnSpc>
                <a:spcPts val="2025"/>
              </a:lnSpc>
              <a:spcBef>
                <a:spcPts val="600"/>
              </a:spcBef>
            </a:pPr>
            <a:r>
              <a:rPr lang="en-US" altLang="ja-JP" sz="1600" dirty="0">
                <a:latin typeface="+mj-ea"/>
                <a:ea typeface="+mj-ea"/>
              </a:rPr>
              <a:t>2</a:t>
            </a:r>
            <a:r>
              <a:rPr lang="ja-JP" altLang="en-US" sz="1600" dirty="0">
                <a:latin typeface="+mj-ea"/>
                <a:ea typeface="+mj-ea"/>
              </a:rPr>
              <a:t>月　　</a:t>
            </a:r>
            <a:r>
              <a:rPr lang="ja-JP" altLang="en-US" sz="1600" dirty="0">
                <a:solidFill>
                  <a:srgbClr val="FF0000"/>
                </a:solidFill>
                <a:latin typeface="+mj-ea"/>
                <a:ea typeface="+mj-ea"/>
              </a:rPr>
              <a:t>卒業研究発表会</a:t>
            </a:r>
            <a:endParaRPr lang="en-US" altLang="ja-JP" sz="1600" dirty="0">
              <a:solidFill>
                <a:srgbClr val="001F60"/>
              </a:solidFill>
              <a:latin typeface="+mj-ea"/>
              <a:ea typeface="+mj-ea"/>
            </a:endParaRPr>
          </a:p>
          <a:p>
            <a:pPr>
              <a:lnSpc>
                <a:spcPts val="2025"/>
              </a:lnSpc>
              <a:spcBef>
                <a:spcPts val="600"/>
              </a:spcBef>
            </a:pPr>
            <a:r>
              <a:rPr lang="en-US" altLang="ja-JP" sz="1600" dirty="0">
                <a:latin typeface="+mj-ea"/>
                <a:ea typeface="+mj-ea"/>
              </a:rPr>
              <a:t>3</a:t>
            </a:r>
            <a:r>
              <a:rPr lang="ja-JP" altLang="en-US" sz="1600" dirty="0">
                <a:latin typeface="+mj-ea"/>
                <a:ea typeface="+mj-ea"/>
              </a:rPr>
              <a:t>月　　卒業式</a:t>
            </a:r>
          </a:p>
        </p:txBody>
      </p:sp>
      <p:sp>
        <p:nvSpPr>
          <p:cNvPr id="5" name="テキスト ボックス 4"/>
          <p:cNvSpPr txBox="1"/>
          <p:nvPr/>
        </p:nvSpPr>
        <p:spPr>
          <a:xfrm>
            <a:off x="4214246" y="1219759"/>
            <a:ext cx="3763508" cy="523220"/>
          </a:xfrm>
          <a:prstGeom prst="rect">
            <a:avLst/>
          </a:prstGeom>
          <a:noFill/>
        </p:spPr>
        <p:txBody>
          <a:bodyPr wrap="square" rtlCol="0">
            <a:spAutoFit/>
          </a:bodyPr>
          <a:lstStyle/>
          <a:p>
            <a:pPr algn="ctr"/>
            <a:r>
              <a:rPr lang="ja-JP" altLang="en-US" sz="2800">
                <a:latin typeface="+mj-ea"/>
                <a:ea typeface="+mj-ea"/>
              </a:rPr>
              <a:t>大学院に進学する場合</a:t>
            </a:r>
            <a:endParaRPr lang="ja-JP" altLang="en-US" sz="2800" dirty="0">
              <a:latin typeface="+mj-ea"/>
              <a:ea typeface="+mj-ea"/>
            </a:endParaRPr>
          </a:p>
        </p:txBody>
      </p:sp>
      <p:sp>
        <p:nvSpPr>
          <p:cNvPr id="7" name="テキスト ボックス 6"/>
          <p:cNvSpPr txBox="1"/>
          <p:nvPr/>
        </p:nvSpPr>
        <p:spPr>
          <a:xfrm>
            <a:off x="2420648" y="1724201"/>
            <a:ext cx="1608323" cy="338554"/>
          </a:xfrm>
          <a:prstGeom prst="rect">
            <a:avLst/>
          </a:prstGeom>
          <a:noFill/>
        </p:spPr>
        <p:txBody>
          <a:bodyPr wrap="square" rtlCol="0">
            <a:spAutoFit/>
          </a:bodyPr>
          <a:lstStyle/>
          <a:p>
            <a:pPr algn="ctr"/>
            <a:r>
              <a:rPr lang="ja-JP" altLang="en-US" sz="1600">
                <a:latin typeface="+mj-ea"/>
                <a:ea typeface="+mj-ea"/>
              </a:rPr>
              <a:t>卒業研究</a:t>
            </a:r>
            <a:endParaRPr lang="ja-JP" altLang="en-US" sz="1600" dirty="0">
              <a:latin typeface="+mj-ea"/>
              <a:ea typeface="+mj-ea"/>
            </a:endParaRPr>
          </a:p>
        </p:txBody>
      </p:sp>
      <p:sp>
        <p:nvSpPr>
          <p:cNvPr id="8" name="テキスト ボックス 7"/>
          <p:cNvSpPr txBox="1"/>
          <p:nvPr/>
        </p:nvSpPr>
        <p:spPr>
          <a:xfrm>
            <a:off x="6289217" y="2066675"/>
            <a:ext cx="5154820" cy="4258986"/>
          </a:xfrm>
          <a:prstGeom prst="rect">
            <a:avLst/>
          </a:prstGeom>
          <a:noFill/>
        </p:spPr>
        <p:txBody>
          <a:bodyPr wrap="square" rtlCol="0">
            <a:spAutoFit/>
          </a:bodyPr>
          <a:lstStyle/>
          <a:p>
            <a:pPr>
              <a:lnSpc>
                <a:spcPts val="2025"/>
              </a:lnSpc>
              <a:spcBef>
                <a:spcPts val="600"/>
              </a:spcBef>
            </a:pPr>
            <a:r>
              <a:rPr lang="en-US" altLang="ja-JP" sz="1600" dirty="0">
                <a:latin typeface="+mj-ea"/>
                <a:ea typeface="+mj-ea"/>
              </a:rPr>
              <a:t>4</a:t>
            </a:r>
            <a:r>
              <a:rPr lang="ja-JP" altLang="en-US" sz="1600" dirty="0">
                <a:latin typeface="+mj-ea"/>
                <a:ea typeface="+mj-ea"/>
              </a:rPr>
              <a:t>月　　</a:t>
            </a:r>
            <a:r>
              <a:rPr lang="ja-JP" altLang="en-US" sz="1600" dirty="0">
                <a:solidFill>
                  <a:srgbClr val="001F60"/>
                </a:solidFill>
                <a:latin typeface="+mj-ea"/>
                <a:ea typeface="+mj-ea"/>
              </a:rPr>
              <a:t>入学</a:t>
            </a:r>
          </a:p>
          <a:p>
            <a:pPr>
              <a:lnSpc>
                <a:spcPts val="2025"/>
              </a:lnSpc>
              <a:spcBef>
                <a:spcPts val="600"/>
              </a:spcBef>
            </a:pPr>
            <a:r>
              <a:rPr lang="en-US" altLang="ja-JP" sz="1600" dirty="0">
                <a:latin typeface="+mj-ea"/>
                <a:ea typeface="+mj-ea"/>
              </a:rPr>
              <a:t>5</a:t>
            </a:r>
            <a:r>
              <a:rPr lang="ja-JP" altLang="en-US" sz="1600" dirty="0">
                <a:latin typeface="+mj-ea"/>
                <a:ea typeface="+mj-ea"/>
              </a:rPr>
              <a:t>月　　</a:t>
            </a:r>
            <a:endParaRPr lang="en-US" altLang="ja-JP" sz="1600" dirty="0">
              <a:latin typeface="+mj-ea"/>
              <a:ea typeface="+mj-ea"/>
            </a:endParaRPr>
          </a:p>
          <a:p>
            <a:pPr>
              <a:lnSpc>
                <a:spcPts val="2025"/>
              </a:lnSpc>
              <a:spcBef>
                <a:spcPts val="600"/>
              </a:spcBef>
            </a:pPr>
            <a:r>
              <a:rPr lang="en-US" altLang="ja-JP" sz="1600" dirty="0">
                <a:latin typeface="+mj-ea"/>
                <a:ea typeface="+mj-ea"/>
              </a:rPr>
              <a:t>6</a:t>
            </a:r>
            <a:r>
              <a:rPr lang="ja-JP" altLang="en-US" sz="1600" dirty="0">
                <a:latin typeface="+mj-ea"/>
                <a:ea typeface="+mj-ea"/>
              </a:rPr>
              <a:t>月　　横浜祭，大学院英語研究発表会</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7</a:t>
            </a:r>
            <a:r>
              <a:rPr lang="ja-JP" altLang="en-US" sz="1600" dirty="0">
                <a:latin typeface="+mj-ea"/>
                <a:ea typeface="+mj-ea"/>
              </a:rPr>
              <a:t>月　　</a:t>
            </a:r>
            <a:r>
              <a:rPr lang="ja-JP" altLang="en-US" sz="1600" dirty="0">
                <a:solidFill>
                  <a:schemeClr val="accent1"/>
                </a:solidFill>
                <a:latin typeface="+mj-ea"/>
                <a:ea typeface="+mj-ea"/>
              </a:rPr>
              <a:t>企業研究，自己分析</a:t>
            </a:r>
            <a:r>
              <a:rPr lang="ja-JP" altLang="en-US" sz="1600" dirty="0">
                <a:latin typeface="+mj-ea"/>
                <a:ea typeface="+mj-ea"/>
              </a:rPr>
              <a:t>，</a:t>
            </a:r>
            <a:r>
              <a:rPr lang="ja-JP" altLang="en-US" sz="1600" dirty="0">
                <a:solidFill>
                  <a:srgbClr val="FF0000"/>
                </a:solidFill>
                <a:latin typeface="+mj-ea"/>
                <a:ea typeface="+mj-ea"/>
              </a:rPr>
              <a:t>修士研究の方向性及び</a:t>
            </a:r>
            <a:br>
              <a:rPr lang="en-US" altLang="ja-JP" sz="1600" dirty="0">
                <a:solidFill>
                  <a:srgbClr val="FF0000"/>
                </a:solidFill>
                <a:latin typeface="+mj-ea"/>
                <a:ea typeface="+mj-ea"/>
              </a:rPr>
            </a:br>
            <a:r>
              <a:rPr lang="ja-JP" altLang="en-US" sz="1600" dirty="0">
                <a:solidFill>
                  <a:srgbClr val="FF0000"/>
                </a:solidFill>
                <a:latin typeface="+mj-ea"/>
                <a:ea typeface="+mj-ea"/>
              </a:rPr>
              <a:t>　　　　 学会などの調整</a:t>
            </a:r>
          </a:p>
          <a:p>
            <a:pPr>
              <a:lnSpc>
                <a:spcPts val="2025"/>
              </a:lnSpc>
              <a:spcBef>
                <a:spcPts val="600"/>
              </a:spcBef>
            </a:pPr>
            <a:r>
              <a:rPr lang="en-US" altLang="ja-JP" sz="1600" dirty="0">
                <a:latin typeface="+mj-ea"/>
                <a:ea typeface="+mj-ea"/>
              </a:rPr>
              <a:t>8</a:t>
            </a:r>
            <a:r>
              <a:rPr lang="ja-JP" altLang="en-US" sz="1600" dirty="0">
                <a:latin typeface="+mj-ea"/>
                <a:ea typeface="+mj-ea"/>
              </a:rPr>
              <a:t>月　　</a:t>
            </a:r>
            <a:r>
              <a:rPr lang="ja-JP" altLang="en-US" sz="1600" dirty="0">
                <a:solidFill>
                  <a:schemeClr val="accent1"/>
                </a:solidFill>
                <a:latin typeface="+mj-ea"/>
                <a:ea typeface="+mj-ea"/>
              </a:rPr>
              <a:t>インターンシップ</a:t>
            </a:r>
          </a:p>
          <a:p>
            <a:pPr>
              <a:lnSpc>
                <a:spcPts val="2025"/>
              </a:lnSpc>
              <a:spcBef>
                <a:spcPts val="600"/>
              </a:spcBef>
            </a:pPr>
            <a:r>
              <a:rPr lang="en-US" altLang="ja-JP" sz="1600" dirty="0">
                <a:latin typeface="+mj-ea"/>
                <a:ea typeface="+mj-ea"/>
              </a:rPr>
              <a:t>9</a:t>
            </a:r>
            <a:r>
              <a:rPr lang="ja-JP" altLang="en-US" sz="1600" dirty="0">
                <a:latin typeface="+mj-ea"/>
                <a:ea typeface="+mj-ea"/>
              </a:rPr>
              <a:t>月　　</a:t>
            </a:r>
          </a:p>
          <a:p>
            <a:pPr>
              <a:lnSpc>
                <a:spcPts val="2025"/>
              </a:lnSpc>
              <a:spcBef>
                <a:spcPts val="600"/>
              </a:spcBef>
            </a:pPr>
            <a:r>
              <a:rPr lang="en-US" altLang="ja-JP" sz="1600" dirty="0">
                <a:latin typeface="+mj-ea"/>
                <a:ea typeface="+mj-ea"/>
              </a:rPr>
              <a:t>10</a:t>
            </a:r>
            <a:r>
              <a:rPr lang="ja-JP" altLang="en-US" sz="1600" dirty="0">
                <a:latin typeface="+mj-ea"/>
                <a:ea typeface="+mj-ea"/>
              </a:rPr>
              <a:t>月　</a:t>
            </a:r>
            <a:r>
              <a:rPr lang="ja-JP" altLang="en-US" sz="1600" dirty="0">
                <a:solidFill>
                  <a:srgbClr val="FF0000"/>
                </a:solidFill>
                <a:latin typeface="+mj-ea"/>
                <a:ea typeface="+mj-ea"/>
              </a:rPr>
              <a:t>学会学生会員</a:t>
            </a:r>
            <a:endParaRPr lang="en-US" altLang="ja-JP" sz="1600" dirty="0">
              <a:solidFill>
                <a:srgbClr val="001F60"/>
              </a:solidFill>
              <a:latin typeface="+mj-ea"/>
              <a:ea typeface="+mj-ea"/>
            </a:endParaRPr>
          </a:p>
          <a:p>
            <a:pPr>
              <a:lnSpc>
                <a:spcPts val="2025"/>
              </a:lnSpc>
              <a:spcBef>
                <a:spcPts val="600"/>
              </a:spcBef>
            </a:pPr>
            <a:r>
              <a:rPr lang="en-US" altLang="ja-JP" sz="1600" dirty="0">
                <a:latin typeface="+mj-ea"/>
                <a:ea typeface="+mj-ea"/>
              </a:rPr>
              <a:t>11</a:t>
            </a:r>
            <a:r>
              <a:rPr lang="ja-JP" altLang="en-US" sz="1600" dirty="0">
                <a:latin typeface="+mj-ea"/>
                <a:ea typeface="+mj-ea"/>
              </a:rPr>
              <a:t>月　</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12</a:t>
            </a:r>
            <a:r>
              <a:rPr lang="ja-JP" altLang="en-US" sz="1600" dirty="0">
                <a:latin typeface="+mj-ea"/>
                <a:ea typeface="+mj-ea"/>
              </a:rPr>
              <a:t>月　大学院英語研究発表会</a:t>
            </a:r>
          </a:p>
          <a:p>
            <a:pPr>
              <a:lnSpc>
                <a:spcPts val="2025"/>
              </a:lnSpc>
              <a:spcBef>
                <a:spcPts val="600"/>
              </a:spcBef>
            </a:pPr>
            <a:r>
              <a:rPr lang="en-US" altLang="ja-JP" sz="1600" dirty="0">
                <a:latin typeface="+mj-ea"/>
                <a:ea typeface="+mj-ea"/>
              </a:rPr>
              <a:t>1</a:t>
            </a:r>
            <a:r>
              <a:rPr lang="ja-JP" altLang="en-US" sz="1600" dirty="0">
                <a:latin typeface="+mj-ea"/>
                <a:ea typeface="+mj-ea"/>
              </a:rPr>
              <a:t>月　　</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2</a:t>
            </a:r>
            <a:r>
              <a:rPr lang="ja-JP" altLang="en-US" sz="1600" dirty="0">
                <a:latin typeface="+mj-ea"/>
                <a:ea typeface="+mj-ea"/>
              </a:rPr>
              <a:t>月　　</a:t>
            </a:r>
            <a:endParaRPr lang="ja-JP" altLang="en-US" sz="1600" dirty="0">
              <a:solidFill>
                <a:srgbClr val="FF0000"/>
              </a:solidFill>
              <a:latin typeface="+mj-ea"/>
              <a:ea typeface="+mj-ea"/>
            </a:endParaRPr>
          </a:p>
          <a:p>
            <a:pPr>
              <a:lnSpc>
                <a:spcPts val="2025"/>
              </a:lnSpc>
              <a:spcBef>
                <a:spcPts val="600"/>
              </a:spcBef>
            </a:pPr>
            <a:r>
              <a:rPr lang="en-US" altLang="ja-JP" sz="1600" dirty="0">
                <a:latin typeface="+mj-ea"/>
                <a:ea typeface="+mj-ea"/>
              </a:rPr>
              <a:t>3</a:t>
            </a:r>
            <a:r>
              <a:rPr lang="ja-JP" altLang="en-US" sz="1600" dirty="0">
                <a:latin typeface="+mj-ea"/>
                <a:ea typeface="+mj-ea"/>
              </a:rPr>
              <a:t>月　　</a:t>
            </a:r>
            <a:r>
              <a:rPr lang="ja-JP" altLang="en-US" sz="1600" dirty="0">
                <a:solidFill>
                  <a:srgbClr val="FF0000"/>
                </a:solidFill>
                <a:latin typeface="+mj-ea"/>
                <a:ea typeface="+mj-ea"/>
              </a:rPr>
              <a:t>学会全国大会発表</a:t>
            </a:r>
          </a:p>
        </p:txBody>
      </p:sp>
      <p:sp>
        <p:nvSpPr>
          <p:cNvPr id="9" name="テキスト ボックス 8"/>
          <p:cNvSpPr txBox="1"/>
          <p:nvPr/>
        </p:nvSpPr>
        <p:spPr>
          <a:xfrm>
            <a:off x="8062465" y="1742979"/>
            <a:ext cx="1608323" cy="338554"/>
          </a:xfrm>
          <a:prstGeom prst="rect">
            <a:avLst/>
          </a:prstGeom>
          <a:noFill/>
        </p:spPr>
        <p:txBody>
          <a:bodyPr wrap="square" rtlCol="0">
            <a:spAutoFit/>
          </a:bodyPr>
          <a:lstStyle/>
          <a:p>
            <a:pPr algn="ctr"/>
            <a:r>
              <a:rPr lang="ja-JP" altLang="en-US" sz="1600">
                <a:latin typeface="+mj-ea"/>
                <a:ea typeface="+mj-ea"/>
              </a:rPr>
              <a:t>大学院</a:t>
            </a:r>
            <a:endParaRPr lang="ja-JP" altLang="en-US" sz="1600" dirty="0">
              <a:latin typeface="+mj-ea"/>
              <a:ea typeface="+mj-ea"/>
            </a:endParaRPr>
          </a:p>
        </p:txBody>
      </p:sp>
    </p:spTree>
    <p:extLst>
      <p:ext uri="{BB962C8B-B14F-4D97-AF65-F5344CB8AC3E}">
        <p14:creationId xmlns:p14="http://schemas.microsoft.com/office/powerpoint/2010/main" val="10455423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
            <a:ext cx="9144000" cy="6284891"/>
          </a:xfrm>
        </p:spPr>
        <p:txBody>
          <a:bodyPr>
            <a:noAutofit/>
          </a:bodyPr>
          <a:lstStyle/>
          <a:p>
            <a:r>
              <a:rPr lang="ja-JP" altLang="en-US" sz="9600"/>
              <a:t>担務紹介</a:t>
            </a:r>
            <a:endParaRPr lang="ja-JP" altLang="en-US" sz="9600" dirty="0"/>
          </a:p>
        </p:txBody>
      </p:sp>
    </p:spTree>
    <p:extLst>
      <p:ext uri="{BB962C8B-B14F-4D97-AF65-F5344CB8AC3E}">
        <p14:creationId xmlns:p14="http://schemas.microsoft.com/office/powerpoint/2010/main" val="29874457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円/楕円 20"/>
          <p:cNvSpPr/>
          <p:nvPr/>
        </p:nvSpPr>
        <p:spPr>
          <a:xfrm>
            <a:off x="7761279" y="1236166"/>
            <a:ext cx="2672979" cy="1797840"/>
          </a:xfrm>
          <a:prstGeom prst="ellipse">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7950021" y="4492725"/>
            <a:ext cx="2717627" cy="1364827"/>
          </a:xfrm>
          <a:prstGeom prst="ellipse">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円/楕円 2"/>
          <p:cNvSpPr/>
          <p:nvPr/>
        </p:nvSpPr>
        <p:spPr>
          <a:xfrm>
            <a:off x="1475132" y="4362794"/>
            <a:ext cx="3156167" cy="1673952"/>
          </a:xfrm>
          <a:prstGeom prst="ellipse">
            <a:avLst/>
          </a:prstGeom>
          <a:solidFill>
            <a:srgbClr val="B4F56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2152650" y="188663"/>
            <a:ext cx="7886700" cy="870116"/>
          </a:xfrm>
        </p:spPr>
        <p:txBody>
          <a:bodyPr>
            <a:normAutofit fontScale="90000"/>
          </a:bodyPr>
          <a:lstStyle/>
          <a:p>
            <a:r>
              <a:rPr kumimoji="1" lang="ja-JP" altLang="en-US" dirty="0"/>
              <a:t>各担務</a:t>
            </a:r>
          </a:p>
        </p:txBody>
      </p:sp>
      <p:sp>
        <p:nvSpPr>
          <p:cNvPr id="6" name="テキスト ボックス 5"/>
          <p:cNvSpPr txBox="1"/>
          <p:nvPr/>
        </p:nvSpPr>
        <p:spPr>
          <a:xfrm>
            <a:off x="6780374" y="4610300"/>
            <a:ext cx="1324657" cy="400110"/>
          </a:xfrm>
          <a:prstGeom prst="rect">
            <a:avLst/>
          </a:prstGeom>
          <a:noFill/>
        </p:spPr>
        <p:txBody>
          <a:bodyPr wrap="square" rtlCol="0">
            <a:spAutoFit/>
          </a:bodyPr>
          <a:lstStyle/>
          <a:p>
            <a:r>
              <a:rPr lang="ja-JP" altLang="en-US" sz="2000" b="1" dirty="0">
                <a:latin typeface="ＭＳ ゴシック" panose="020B0609070205080204" pitchFamily="49" charset="-128"/>
                <a:ea typeface="ＭＳ ゴシック" panose="020B0609070205080204" pitchFamily="49" charset="-128"/>
              </a:rPr>
              <a:t>広報担当</a:t>
            </a:r>
            <a:endParaRPr lang="en-US" altLang="ja-JP" sz="2000" b="1" dirty="0">
              <a:latin typeface="ＭＳ ゴシック" panose="020B0609070205080204" pitchFamily="49" charset="-128"/>
              <a:ea typeface="ＭＳ ゴシック" panose="020B0609070205080204" pitchFamily="49" charset="-128"/>
            </a:endParaRPr>
          </a:p>
        </p:txBody>
      </p:sp>
      <p:sp>
        <p:nvSpPr>
          <p:cNvPr id="7" name="テキスト ボックス 6"/>
          <p:cNvSpPr txBox="1"/>
          <p:nvPr/>
        </p:nvSpPr>
        <p:spPr>
          <a:xfrm>
            <a:off x="6672289" y="1577285"/>
            <a:ext cx="1216371" cy="400110"/>
          </a:xfrm>
          <a:prstGeom prst="rect">
            <a:avLst/>
          </a:prstGeom>
          <a:noFill/>
        </p:spPr>
        <p:txBody>
          <a:bodyPr wrap="square" rtlCol="0">
            <a:spAutoFit/>
          </a:bodyPr>
          <a:lstStyle/>
          <a:p>
            <a:r>
              <a:rPr lang="ja-JP" altLang="en-US" sz="2000" b="1" dirty="0">
                <a:latin typeface="ＭＳ ゴシック" panose="020B0609070205080204" pitchFamily="49" charset="-128"/>
                <a:ea typeface="ＭＳ ゴシック" panose="020B0609070205080204" pitchFamily="49" charset="-128"/>
              </a:rPr>
              <a:t>懇親担当</a:t>
            </a:r>
            <a:endParaRPr lang="en-US" altLang="ja-JP" sz="2000" b="1" dirty="0">
              <a:latin typeface="ＭＳ ゴシック" panose="020B0609070205080204" pitchFamily="49" charset="-128"/>
              <a:ea typeface="ＭＳ ゴシック" panose="020B0609070205080204" pitchFamily="49" charset="-128"/>
            </a:endParaRPr>
          </a:p>
        </p:txBody>
      </p:sp>
      <p:sp>
        <p:nvSpPr>
          <p:cNvPr id="9" name="テキスト ボックス 8"/>
          <p:cNvSpPr txBox="1"/>
          <p:nvPr/>
        </p:nvSpPr>
        <p:spPr>
          <a:xfrm>
            <a:off x="2558448" y="4591877"/>
            <a:ext cx="1363875" cy="400110"/>
          </a:xfrm>
          <a:prstGeom prst="rect">
            <a:avLst/>
          </a:prstGeom>
          <a:noFill/>
        </p:spPr>
        <p:txBody>
          <a:bodyPr wrap="square" rtlCol="0">
            <a:spAutoFit/>
          </a:bodyPr>
          <a:lstStyle/>
          <a:p>
            <a:r>
              <a:rPr lang="ja-JP" altLang="en-US" sz="2000" b="1" dirty="0">
                <a:latin typeface="ＭＳ ゴシック" panose="020B0609070205080204" pitchFamily="49" charset="-128"/>
                <a:ea typeface="ＭＳ ゴシック" panose="020B0609070205080204" pitchFamily="49" charset="-128"/>
              </a:rPr>
              <a:t>環境担当</a:t>
            </a:r>
            <a:endParaRPr lang="en-US" altLang="ja-JP" sz="2000" b="1" dirty="0">
              <a:latin typeface="ＭＳ ゴシック" panose="020B0609070205080204" pitchFamily="49" charset="-128"/>
              <a:ea typeface="ＭＳ ゴシック" panose="020B0609070205080204" pitchFamily="49" charset="-128"/>
            </a:endParaRPr>
          </a:p>
        </p:txBody>
      </p:sp>
      <p:pic>
        <p:nvPicPr>
          <p:cNvPr id="1030" name="Picture 6" descr="羨望の眼差し トップに立つ CG"/>
          <p:cNvPicPr>
            <a:picLocks noChangeAspect="1" noChangeArrowheads="1"/>
          </p:cNvPicPr>
          <p:nvPr/>
        </p:nvPicPr>
        <p:blipFill rotWithShape="1">
          <a:blip r:embed="rId3">
            <a:clrChange>
              <a:clrFrom>
                <a:srgbClr val="FEFEFE"/>
              </a:clrFrom>
              <a:clrTo>
                <a:srgbClr val="FEFEFE">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l="14222" r="14518" b="15714"/>
          <a:stretch/>
        </p:blipFill>
        <p:spPr bwMode="auto">
          <a:xfrm>
            <a:off x="677666" y="1008272"/>
            <a:ext cx="2261903" cy="213782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2240992" y="1132873"/>
            <a:ext cx="1496604" cy="400110"/>
          </a:xfrm>
          <a:prstGeom prst="rect">
            <a:avLst/>
          </a:prstGeom>
          <a:noFill/>
        </p:spPr>
        <p:txBody>
          <a:bodyPr wrap="square" rtlCol="0">
            <a:spAutoFit/>
          </a:bodyPr>
          <a:lstStyle/>
          <a:p>
            <a:r>
              <a:rPr lang="ja-JP" altLang="en-US" sz="2000" b="1">
                <a:latin typeface="ＭＳ ゴシック" panose="020B0609070205080204" pitchFamily="49" charset="-128"/>
                <a:ea typeface="ＭＳ ゴシック" panose="020B0609070205080204" pitchFamily="49" charset="-128"/>
              </a:rPr>
              <a:t>ゼミ長担当</a:t>
            </a:r>
            <a:endParaRPr lang="ja-JP" altLang="en-US" sz="2000" b="1" dirty="0">
              <a:latin typeface="ＭＳ ゴシック" panose="020B0609070205080204" pitchFamily="49" charset="-128"/>
              <a:ea typeface="ＭＳ ゴシック" panose="020B0609070205080204" pitchFamily="49" charset="-128"/>
            </a:endParaRPr>
          </a:p>
        </p:txBody>
      </p:sp>
      <p:pic>
        <p:nvPicPr>
          <p:cNvPr id="1034" name="Picture 10" descr="クリックすると新しいウィンドウで開きます"/>
          <p:cNvPicPr>
            <a:picLocks noChangeAspect="1" noChangeArrowheads="1"/>
          </p:cNvPicPr>
          <p:nvPr/>
        </p:nvPicPr>
        <p:blipFill>
          <a:blip r:embed="rId4">
            <a:clrChange>
              <a:clrFrom>
                <a:srgbClr val="FFFFFF"/>
              </a:clrFrom>
              <a:clrTo>
                <a:srgbClr val="FFFFFF">
                  <a:alpha val="0"/>
                </a:srgbClr>
              </a:clrTo>
            </a:clrChange>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a:off x="438506" y="4090856"/>
            <a:ext cx="2308656" cy="200702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2924146" y="1595753"/>
            <a:ext cx="2350323" cy="830997"/>
          </a:xfrm>
          <a:prstGeom prst="rect">
            <a:avLst/>
          </a:prstGeom>
          <a:noFill/>
        </p:spPr>
        <p:txBody>
          <a:bodyPr wrap="none" rtlCol="0">
            <a:spAutoFit/>
          </a:bodyPr>
          <a:lstStyle/>
          <a:p>
            <a:r>
              <a:rPr lang="ja-JP" altLang="en-US" sz="2400" b="1" dirty="0">
                <a:solidFill>
                  <a:srgbClr val="FF0000"/>
                </a:solidFill>
                <a:latin typeface="ＭＳ ゴシック" panose="020B0609070205080204" pitchFamily="49" charset="-128"/>
                <a:ea typeface="ＭＳ ゴシック" panose="020B0609070205080204" pitchFamily="49" charset="-128"/>
              </a:rPr>
              <a:t>全体をまとめる</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ja-JP" altLang="en-US" sz="2400" b="1" dirty="0">
                <a:solidFill>
                  <a:srgbClr val="FF0000"/>
                </a:solidFill>
                <a:latin typeface="ＭＳ ゴシック" panose="020B0609070205080204" pitchFamily="49" charset="-128"/>
                <a:ea typeface="ＭＳ ゴシック" panose="020B0609070205080204" pitchFamily="49" charset="-128"/>
              </a:rPr>
              <a:t>横浜祭参加</a:t>
            </a:r>
          </a:p>
        </p:txBody>
      </p:sp>
      <p:sp>
        <p:nvSpPr>
          <p:cNvPr id="13" name="テキスト ボックス 12"/>
          <p:cNvSpPr txBox="1"/>
          <p:nvPr/>
        </p:nvSpPr>
        <p:spPr>
          <a:xfrm>
            <a:off x="2747162" y="4894130"/>
            <a:ext cx="3612900" cy="830997"/>
          </a:xfrm>
          <a:prstGeom prst="rect">
            <a:avLst/>
          </a:prstGeom>
          <a:noFill/>
        </p:spPr>
        <p:txBody>
          <a:bodyPr wrap="square" rtlCol="0">
            <a:spAutoFit/>
          </a:bodyPr>
          <a:lstStyle/>
          <a:p>
            <a:r>
              <a:rPr lang="ja-JP" altLang="en-US" sz="2400" b="1" dirty="0">
                <a:solidFill>
                  <a:srgbClr val="92D050"/>
                </a:solidFill>
                <a:latin typeface="ＭＳ ゴシック" panose="020B0609070205080204" pitchFamily="49" charset="-128"/>
                <a:ea typeface="ＭＳ ゴシック" panose="020B0609070205080204" pitchFamily="49" charset="-128"/>
              </a:rPr>
              <a:t>研究室内の</a:t>
            </a:r>
            <a:endParaRPr lang="en-US" altLang="ja-JP" sz="2400" b="1" dirty="0">
              <a:solidFill>
                <a:srgbClr val="92D050"/>
              </a:solidFill>
              <a:latin typeface="ＭＳ ゴシック" panose="020B0609070205080204" pitchFamily="49" charset="-128"/>
              <a:ea typeface="ＭＳ ゴシック" panose="020B0609070205080204" pitchFamily="49" charset="-128"/>
            </a:endParaRPr>
          </a:p>
          <a:p>
            <a:r>
              <a:rPr lang="ja-JP" altLang="en-US" sz="2400" b="1" dirty="0">
                <a:solidFill>
                  <a:srgbClr val="92D050"/>
                </a:solidFill>
                <a:latin typeface="ＭＳ ゴシック" panose="020B0609070205080204" pitchFamily="49" charset="-128"/>
                <a:ea typeface="ＭＳ ゴシック" panose="020B0609070205080204" pitchFamily="49" charset="-128"/>
              </a:rPr>
              <a:t>ネットワーク環境を運営</a:t>
            </a:r>
            <a:endParaRPr lang="en-US" altLang="ja-JP" sz="2400" b="1" dirty="0">
              <a:solidFill>
                <a:srgbClr val="92D050"/>
              </a:solidFill>
              <a:latin typeface="ＭＳ ゴシック" panose="020B0609070205080204" pitchFamily="49" charset="-128"/>
              <a:ea typeface="ＭＳ ゴシック" panose="020B0609070205080204" pitchFamily="49" charset="-128"/>
            </a:endParaRPr>
          </a:p>
        </p:txBody>
      </p:sp>
      <p:sp>
        <p:nvSpPr>
          <p:cNvPr id="18" name="テキスト ボックス 17"/>
          <p:cNvSpPr txBox="1"/>
          <p:nvPr/>
        </p:nvSpPr>
        <p:spPr>
          <a:xfrm>
            <a:off x="7202630" y="1904650"/>
            <a:ext cx="2350323" cy="461665"/>
          </a:xfrm>
          <a:prstGeom prst="rect">
            <a:avLst/>
          </a:prstGeom>
          <a:noFill/>
        </p:spPr>
        <p:txBody>
          <a:bodyPr wrap="none" rtlCol="0">
            <a:spAutoFit/>
          </a:bodyPr>
          <a:lstStyle/>
          <a:p>
            <a:r>
              <a:rPr lang="ja-JP" altLang="en-US" sz="2400" b="1" dirty="0">
                <a:solidFill>
                  <a:srgbClr val="FFC000"/>
                </a:solidFill>
                <a:latin typeface="ＭＳ ゴシック" panose="020B0609070205080204" pitchFamily="49" charset="-128"/>
                <a:ea typeface="ＭＳ ゴシック" panose="020B0609070205080204" pitchFamily="49" charset="-128"/>
              </a:rPr>
              <a:t>イベントの企画</a:t>
            </a:r>
            <a:endParaRPr lang="en-US" altLang="ja-JP" sz="2400" b="1" dirty="0">
              <a:solidFill>
                <a:srgbClr val="FFC000"/>
              </a:solidFill>
              <a:latin typeface="ＭＳ ゴシック" panose="020B0609070205080204" pitchFamily="49" charset="-128"/>
              <a:ea typeface="ＭＳ ゴシック" panose="020B0609070205080204" pitchFamily="49" charset="-128"/>
            </a:endParaRPr>
          </a:p>
        </p:txBody>
      </p:sp>
      <p:pic>
        <p:nvPicPr>
          <p:cNvPr id="14" name="Picture 10" descr="http://msp.c.yimg.jp/yjimage?q=ta3uS.QXyLGHqKX20ymF1L6hZzQvpY3MPlFVpUCsIqouktob3EefXSDPwZ81V2DHTnM.5elB8GQY9.CA08.MxZ81ZZlDjjbMH9ffwW5kr3EjjAwg2AAFUM3xO1VR0deghJCzB.SlYlgBLEsU.A--&amp;sig=138flrqhi&amp;x=255&amp;y=19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7786" y="1236166"/>
            <a:ext cx="2167795" cy="1683229"/>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p:cNvSpPr txBox="1"/>
          <p:nvPr/>
        </p:nvSpPr>
        <p:spPr>
          <a:xfrm>
            <a:off x="7353819" y="4900284"/>
            <a:ext cx="2403222" cy="1261884"/>
          </a:xfrm>
          <a:prstGeom prst="rect">
            <a:avLst/>
          </a:prstGeom>
          <a:noFill/>
        </p:spPr>
        <p:txBody>
          <a:bodyPr wrap="none" rtlCol="0">
            <a:spAutoFit/>
          </a:bodyPr>
          <a:lstStyle/>
          <a:p>
            <a:r>
              <a:rPr lang="en-US" altLang="ja-JP" sz="2400" b="1" dirty="0">
                <a:solidFill>
                  <a:srgbClr val="7030A0"/>
                </a:solidFill>
                <a:latin typeface="ＭＳ ゴシック" panose="020B0609070205080204" pitchFamily="49" charset="-128"/>
                <a:ea typeface="ＭＳ ゴシック" panose="020B0609070205080204" pitchFamily="49" charset="-128"/>
              </a:rPr>
              <a:t>HP</a:t>
            </a:r>
            <a:r>
              <a:rPr lang="ja-JP" altLang="en-US" sz="2800" b="1" dirty="0">
                <a:solidFill>
                  <a:srgbClr val="7030A0"/>
                </a:solidFill>
                <a:latin typeface="ＭＳ ゴシック" panose="020B0609070205080204" pitchFamily="49" charset="-128"/>
                <a:ea typeface="ＭＳ ゴシック" panose="020B0609070205080204" pitchFamily="49" charset="-128"/>
              </a:rPr>
              <a:t>・</a:t>
            </a:r>
            <a:r>
              <a:rPr lang="ja-JP" altLang="en-US" sz="2400" b="1" dirty="0">
                <a:solidFill>
                  <a:srgbClr val="7030A0"/>
                </a:solidFill>
                <a:latin typeface="ＭＳ ゴシック" panose="020B0609070205080204" pitchFamily="49" charset="-128"/>
                <a:ea typeface="ＭＳ ゴシック" panose="020B0609070205080204" pitchFamily="49" charset="-128"/>
              </a:rPr>
              <a:t>資料の作成</a:t>
            </a:r>
            <a:endParaRPr lang="en-US" altLang="ja-JP" sz="2400" b="1" dirty="0">
              <a:solidFill>
                <a:srgbClr val="7030A0"/>
              </a:solidFill>
              <a:latin typeface="ＭＳ ゴシック" panose="020B0609070205080204" pitchFamily="49" charset="-128"/>
              <a:ea typeface="ＭＳ ゴシック" panose="020B0609070205080204" pitchFamily="49" charset="-128"/>
            </a:endParaRPr>
          </a:p>
          <a:p>
            <a:r>
              <a:rPr lang="en-US" altLang="ja-JP" sz="2400" b="1" dirty="0">
                <a:solidFill>
                  <a:srgbClr val="7030A0"/>
                </a:solidFill>
                <a:latin typeface="ＭＳ ゴシック" panose="020B0609070205080204" pitchFamily="49" charset="-128"/>
                <a:ea typeface="ＭＳ ゴシック" panose="020B0609070205080204" pitchFamily="49" charset="-128"/>
              </a:rPr>
              <a:t>SNS</a:t>
            </a:r>
            <a:r>
              <a:rPr lang="ja-JP" altLang="en-US" sz="2400" b="1" dirty="0">
                <a:solidFill>
                  <a:srgbClr val="7030A0"/>
                </a:solidFill>
                <a:latin typeface="ＭＳ ゴシック" panose="020B0609070205080204" pitchFamily="49" charset="-128"/>
                <a:ea typeface="ＭＳ ゴシック" panose="020B0609070205080204" pitchFamily="49" charset="-128"/>
              </a:rPr>
              <a:t>の運用</a:t>
            </a:r>
            <a:endParaRPr lang="en-US" altLang="ja-JP" sz="2400" b="1" dirty="0">
              <a:solidFill>
                <a:srgbClr val="7030A0"/>
              </a:solidFill>
              <a:latin typeface="ＭＳ ゴシック" panose="020B0609070205080204" pitchFamily="49" charset="-128"/>
              <a:ea typeface="ＭＳ ゴシック" panose="020B0609070205080204" pitchFamily="49" charset="-128"/>
            </a:endParaRPr>
          </a:p>
          <a:p>
            <a:endParaRPr lang="ja-JP" altLang="en-US" sz="2400" b="1" dirty="0">
              <a:solidFill>
                <a:srgbClr val="7030A0"/>
              </a:solidFill>
              <a:latin typeface="ＭＳ ゴシック" panose="020B0609070205080204" pitchFamily="49" charset="-128"/>
              <a:ea typeface="ＭＳ ゴシック" panose="020B0609070205080204" pitchFamily="49" charset="-128"/>
            </a:endParaRPr>
          </a:p>
        </p:txBody>
      </p:sp>
      <p:pic>
        <p:nvPicPr>
          <p:cNvPr id="15" name="Picture 12" descr="クリックすると新しいウィンドウで開きます"/>
          <p:cNvPicPr>
            <a:picLocks noChangeAspect="1" noChangeArrowheads="1"/>
          </p:cNvPicPr>
          <p:nvPr/>
        </p:nvPicPr>
        <p:blipFill>
          <a:blip r:embed="rId6" cstate="print">
            <a:duotone>
              <a:prstClr val="black"/>
              <a:srgbClr val="CC99FF">
                <a:tint val="45000"/>
                <a:satMod val="400000"/>
              </a:srgbClr>
            </a:duotone>
            <a:extLst>
              <a:ext uri="{28A0092B-C50C-407E-A947-70E740481C1C}">
                <a14:useLocalDpi xmlns:a14="http://schemas.microsoft.com/office/drawing/2010/main" val="0"/>
              </a:ext>
            </a:extLst>
          </a:blip>
          <a:srcRect/>
          <a:stretch>
            <a:fillRect/>
          </a:stretch>
        </p:blipFill>
        <p:spPr bwMode="auto">
          <a:xfrm>
            <a:off x="9053262" y="4127881"/>
            <a:ext cx="2592319" cy="1728212"/>
          </a:xfrm>
          <a:prstGeom prst="rect">
            <a:avLst/>
          </a:prstGeom>
          <a:noFill/>
          <a:extLst>
            <a:ext uri="{909E8E84-426E-40DD-AFC4-6F175D3DCCD1}">
              <a14:hiddenFill xmlns:a14="http://schemas.microsoft.com/office/drawing/2010/main">
                <a:solidFill>
                  <a:srgbClr val="FFFFFF"/>
                </a:solidFill>
              </a14:hiddenFill>
            </a:ext>
          </a:extLst>
        </p:spPr>
      </p:pic>
      <p:sp>
        <p:nvSpPr>
          <p:cNvPr id="20" name="円/楕円 19"/>
          <p:cNvSpPr/>
          <p:nvPr/>
        </p:nvSpPr>
        <p:spPr>
          <a:xfrm>
            <a:off x="1710671" y="1272271"/>
            <a:ext cx="3221777" cy="1915471"/>
          </a:xfrm>
          <a:prstGeom prst="ellipse">
            <a:avLst/>
          </a:prstGeom>
          <a:solidFill>
            <a:srgbClr val="FF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740E345A-4006-02D2-0190-010010E6771C}"/>
              </a:ext>
            </a:extLst>
          </p:cNvPr>
          <p:cNvSpPr txBox="1"/>
          <p:nvPr/>
        </p:nvSpPr>
        <p:spPr>
          <a:xfrm>
            <a:off x="5234730" y="2516435"/>
            <a:ext cx="1496604" cy="400110"/>
          </a:xfrm>
          <a:prstGeom prst="rect">
            <a:avLst/>
          </a:prstGeom>
          <a:noFill/>
        </p:spPr>
        <p:txBody>
          <a:bodyPr wrap="square" rtlCol="0">
            <a:spAutoFit/>
          </a:bodyPr>
          <a:lstStyle/>
          <a:p>
            <a:r>
              <a:rPr lang="ja-JP" altLang="en-US" sz="2000" b="1" dirty="0">
                <a:latin typeface="ＭＳ ゴシック" panose="020B0609070205080204" pitchFamily="49" charset="-128"/>
                <a:ea typeface="ＭＳ ゴシック" panose="020B0609070205080204" pitchFamily="49" charset="-128"/>
              </a:rPr>
              <a:t>企画担当</a:t>
            </a:r>
          </a:p>
        </p:txBody>
      </p:sp>
      <p:sp>
        <p:nvSpPr>
          <p:cNvPr id="10" name="テキスト ボックス 9">
            <a:extLst>
              <a:ext uri="{FF2B5EF4-FFF2-40B4-BE49-F238E27FC236}">
                <a16:creationId xmlns:a16="http://schemas.microsoft.com/office/drawing/2014/main" id="{69B2DB0A-2A30-29AC-B4D7-12CD4A0CFC1A}"/>
              </a:ext>
            </a:extLst>
          </p:cNvPr>
          <p:cNvSpPr txBox="1"/>
          <p:nvPr/>
        </p:nvSpPr>
        <p:spPr>
          <a:xfrm>
            <a:off x="5825883" y="3288256"/>
            <a:ext cx="2659702" cy="461665"/>
          </a:xfrm>
          <a:prstGeom prst="rect">
            <a:avLst/>
          </a:prstGeom>
          <a:noFill/>
        </p:spPr>
        <p:txBody>
          <a:bodyPr wrap="none" rtlCol="0">
            <a:spAutoFit/>
          </a:bodyPr>
          <a:lstStyle/>
          <a:p>
            <a:r>
              <a:rPr lang="ja-JP" altLang="en-US" sz="2400" b="1" dirty="0">
                <a:solidFill>
                  <a:srgbClr val="0070C0"/>
                </a:solidFill>
                <a:latin typeface="ＭＳ ゴシック" panose="020B0609070205080204" pitchFamily="49" charset="-128"/>
                <a:ea typeface="ＭＳ ゴシック" panose="020B0609070205080204" pitchFamily="49" charset="-128"/>
              </a:rPr>
              <a:t>勉強会などの企画</a:t>
            </a:r>
          </a:p>
        </p:txBody>
      </p:sp>
      <p:sp>
        <p:nvSpPr>
          <p:cNvPr id="16" name="円/楕円 19">
            <a:extLst>
              <a:ext uri="{FF2B5EF4-FFF2-40B4-BE49-F238E27FC236}">
                <a16:creationId xmlns:a16="http://schemas.microsoft.com/office/drawing/2014/main" id="{C291EC42-A4A9-2BFD-F280-5C35C7F32B22}"/>
              </a:ext>
            </a:extLst>
          </p:cNvPr>
          <p:cNvSpPr/>
          <p:nvPr/>
        </p:nvSpPr>
        <p:spPr>
          <a:xfrm>
            <a:off x="4696130" y="2705139"/>
            <a:ext cx="3221777" cy="1915471"/>
          </a:xfrm>
          <a:prstGeom prst="ellipse">
            <a:avLst/>
          </a:prstGeom>
          <a:solidFill>
            <a:srgbClr val="0070C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6" name="Picture 2" descr="資料／書類／グラフレポートのイラスト">
            <a:extLst>
              <a:ext uri="{FF2B5EF4-FFF2-40B4-BE49-F238E27FC236}">
                <a16:creationId xmlns:a16="http://schemas.microsoft.com/office/drawing/2014/main" id="{B244EFD1-6A37-B03E-205A-8726F1FBC0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6349" y="2746468"/>
            <a:ext cx="2006353" cy="208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148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latin typeface="Times New Roman" panose="02020603050405020304" pitchFamily="18" charset="0"/>
              </a:rPr>
              <a:t>最後に</a:t>
            </a:r>
            <a:endParaRPr kumimoji="1" lang="ja-JP" altLang="en-US" dirty="0">
              <a:latin typeface="Times New Roman" panose="02020603050405020304" pitchFamily="18" charset="0"/>
            </a:endParaRPr>
          </a:p>
        </p:txBody>
      </p:sp>
      <p:sp>
        <p:nvSpPr>
          <p:cNvPr id="3" name="コンテンツ プレースホルダー 2"/>
          <p:cNvSpPr>
            <a:spLocks noGrp="1"/>
          </p:cNvSpPr>
          <p:nvPr>
            <p:ph idx="1"/>
          </p:nvPr>
        </p:nvSpPr>
        <p:spPr>
          <a:xfrm>
            <a:off x="2245384" y="1346877"/>
            <a:ext cx="7819023" cy="2595536"/>
          </a:xfrm>
        </p:spPr>
        <p:txBody>
          <a:bodyPr>
            <a:normAutofit/>
          </a:bodyPr>
          <a:lstStyle/>
          <a:p>
            <a:pPr marL="0" indent="0">
              <a:buNone/>
            </a:pPr>
            <a:endParaRPr lang="en-US" altLang="ja-JP" dirty="0">
              <a:latin typeface="Times New Roman" panose="02020603050405020304" pitchFamily="18" charset="0"/>
              <a:ea typeface="ＭＳ ゴシック" panose="020B0609070205080204" pitchFamily="49" charset="-128"/>
            </a:endParaRPr>
          </a:p>
          <a:p>
            <a:pPr marL="0" indent="0">
              <a:buNone/>
            </a:pPr>
            <a:endParaRPr lang="en-US" altLang="ja-JP" dirty="0">
              <a:latin typeface="Times New Roman" panose="02020603050405020304" pitchFamily="18" charset="0"/>
              <a:ea typeface="ＭＳ ゴシック" panose="020B0609070205080204" pitchFamily="49" charset="-128"/>
            </a:endParaRPr>
          </a:p>
          <a:p>
            <a:pPr marL="0" indent="0">
              <a:buNone/>
            </a:pPr>
            <a:r>
              <a:rPr lang="ja-JP" altLang="en-US" dirty="0">
                <a:latin typeface="Times New Roman" panose="02020603050405020304" pitchFamily="18" charset="0"/>
                <a:ea typeface="ＭＳ ゴシック" panose="020B0609070205080204" pitchFamily="49" charset="-128"/>
              </a:rPr>
              <a:t>研究室ホームページ</a:t>
            </a:r>
            <a:endParaRPr lang="en-US" altLang="ja-JP" dirty="0">
              <a:latin typeface="Times New Roman" panose="02020603050405020304" pitchFamily="18" charset="0"/>
              <a:ea typeface="ＭＳ ゴシック" panose="020B0609070205080204" pitchFamily="49" charset="-128"/>
            </a:endParaRPr>
          </a:p>
          <a:p>
            <a:pPr marL="0" indent="0">
              <a:buNone/>
            </a:pPr>
            <a:r>
              <a:rPr lang="en-US" altLang="ja-JP" sz="3200" b="1" dirty="0">
                <a:solidFill>
                  <a:schemeClr val="accent6"/>
                </a:solidFill>
                <a:latin typeface="Times New Roman" panose="02020603050405020304" pitchFamily="18" charset="0"/>
                <a:ea typeface="ＭＳ ゴシック" panose="020B0609070205080204" pitchFamily="49" charset="-128"/>
              </a:rPr>
              <a:t>http://www.yc.tcu.ac.jp/~seki_lab/</a:t>
            </a:r>
          </a:p>
        </p:txBody>
      </p:sp>
      <p:sp>
        <p:nvSpPr>
          <p:cNvPr id="11" name="テキスト ボックス 10"/>
          <p:cNvSpPr txBox="1"/>
          <p:nvPr/>
        </p:nvSpPr>
        <p:spPr>
          <a:xfrm>
            <a:off x="758963" y="1511616"/>
            <a:ext cx="10674075" cy="584775"/>
          </a:xfrm>
          <a:prstGeom prst="rect">
            <a:avLst/>
          </a:prstGeom>
          <a:noFill/>
        </p:spPr>
        <p:txBody>
          <a:bodyPr wrap="square" rtlCol="0">
            <a:spAutoFit/>
          </a:bodyPr>
          <a:lstStyle/>
          <a:p>
            <a:pPr algn="ctr"/>
            <a:r>
              <a:rPr lang="ja-JP" altLang="en-US" sz="3200" dirty="0">
                <a:latin typeface="Times New Roman" panose="02020603050405020304" pitchFamily="18" charset="0"/>
                <a:ea typeface="ＭＳ ゴシック" panose="020B0609070205080204" pitchFamily="49" charset="-128"/>
              </a:rPr>
              <a:t>所属メンバーの詳しい情報等はホームページにて！</a:t>
            </a:r>
            <a:endParaRPr lang="ja-JP" altLang="en-US" sz="3200" dirty="0">
              <a:solidFill>
                <a:srgbClr val="0070C0"/>
              </a:solidFill>
              <a:latin typeface="Times New Roman" panose="02020603050405020304" pitchFamily="18" charset="0"/>
              <a:ea typeface="ＭＳ ゴシック" panose="020B0609070205080204" pitchFamily="49" charset="-128"/>
            </a:endParaRPr>
          </a:p>
        </p:txBody>
      </p:sp>
      <p:sp>
        <p:nvSpPr>
          <p:cNvPr id="6" name="正方形/長方形 5"/>
          <p:cNvSpPr/>
          <p:nvPr/>
        </p:nvSpPr>
        <p:spPr>
          <a:xfrm>
            <a:off x="1343472" y="4050476"/>
            <a:ext cx="4392488" cy="10200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4000" dirty="0">
                <a:solidFill>
                  <a:schemeClr val="tx1"/>
                </a:solidFill>
                <a:latin typeface="Times New Roman" panose="02020603050405020304" pitchFamily="18" charset="0"/>
                <a:ea typeface="ＭＳ ゴシック" panose="020B0609070205080204" pitchFamily="49" charset="-128"/>
              </a:rPr>
              <a:t>都市大　関研究室</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5543" y="2362393"/>
            <a:ext cx="981075" cy="990600"/>
          </a:xfrm>
          <a:prstGeom prst="rect">
            <a:avLst/>
          </a:prstGeom>
        </p:spPr>
      </p:pic>
      <p:sp>
        <p:nvSpPr>
          <p:cNvPr id="9" name="角丸四角形 9">
            <a:extLst>
              <a:ext uri="{FF2B5EF4-FFF2-40B4-BE49-F238E27FC236}">
                <a16:creationId xmlns:a16="http://schemas.microsoft.com/office/drawing/2014/main" id="{327F8265-9195-C195-AEA0-323FC3E539FB}"/>
              </a:ext>
            </a:extLst>
          </p:cNvPr>
          <p:cNvSpPr/>
          <p:nvPr/>
        </p:nvSpPr>
        <p:spPr>
          <a:xfrm>
            <a:off x="2999656" y="5306952"/>
            <a:ext cx="1368152" cy="584775"/>
          </a:xfrm>
          <a:prstGeom prst="roundRect">
            <a:avLst>
              <a:gd name="adj" fmla="val 50000"/>
            </a:avLst>
          </a:prstGeom>
          <a:gradFill>
            <a:gsLst>
              <a:gs pos="51000">
                <a:schemeClr val="accent1">
                  <a:lumMod val="60000"/>
                  <a:lumOff val="40000"/>
                </a:schemeClr>
              </a:gs>
              <a:gs pos="16000">
                <a:schemeClr val="accent1">
                  <a:lumMod val="45000"/>
                  <a:lumOff val="55000"/>
                </a:schemeClr>
              </a:gs>
              <a:gs pos="100000">
                <a:schemeClr val="accent6">
                  <a:lumMod val="60000"/>
                  <a:lumOff val="40000"/>
                </a:schemeClr>
              </a:gs>
            </a:gsLst>
            <a:lin ang="5400000" scaled="1"/>
          </a:grad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2400" dirty="0">
                <a:latin typeface="Times New Roman" panose="02020603050405020304" pitchFamily="18" charset="0"/>
              </a:rPr>
              <a:t>検索🔍</a:t>
            </a:r>
          </a:p>
        </p:txBody>
      </p:sp>
      <p:sp>
        <p:nvSpPr>
          <p:cNvPr id="13" name="下矢印 11">
            <a:extLst>
              <a:ext uri="{FF2B5EF4-FFF2-40B4-BE49-F238E27FC236}">
                <a16:creationId xmlns:a16="http://schemas.microsoft.com/office/drawing/2014/main" id="{8947F4D4-4C59-82EC-AA3C-AA87E41EA354}"/>
              </a:ext>
            </a:extLst>
          </p:cNvPr>
          <p:cNvSpPr/>
          <p:nvPr/>
        </p:nvSpPr>
        <p:spPr>
          <a:xfrm rot="8595730">
            <a:off x="3858124" y="5752665"/>
            <a:ext cx="361185" cy="520880"/>
          </a:xfrm>
          <a:prstGeom prst="downArrow">
            <a:avLst>
              <a:gd name="adj1" fmla="val 50000"/>
              <a:gd name="adj2" fmla="val 9097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Times New Roman" panose="02020603050405020304" pitchFamily="18" charset="0"/>
            </a:endParaRPr>
          </a:p>
        </p:txBody>
      </p:sp>
      <p:pic>
        <p:nvPicPr>
          <p:cNvPr id="7" name="図 6" descr="人, 屋内, グループ, 写真 が含まれている画像&#10;&#10;自動的に生成された説明">
            <a:extLst>
              <a:ext uri="{FF2B5EF4-FFF2-40B4-BE49-F238E27FC236}">
                <a16:creationId xmlns:a16="http://schemas.microsoft.com/office/drawing/2014/main" id="{17934FAE-B0B7-722C-86FC-686E2D65B390}"/>
              </a:ext>
            </a:extLst>
          </p:cNvPr>
          <p:cNvPicPr>
            <a:picLocks noChangeAspect="1"/>
          </p:cNvPicPr>
          <p:nvPr/>
        </p:nvPicPr>
        <p:blipFill rotWithShape="1">
          <a:blip r:embed="rId4">
            <a:extLst>
              <a:ext uri="{28A0092B-C50C-407E-A947-70E740481C1C}">
                <a14:useLocalDpi xmlns:a14="http://schemas.microsoft.com/office/drawing/2010/main" val="0"/>
              </a:ext>
            </a:extLst>
          </a:blip>
          <a:srcRect l="4111" t="860" b="21911"/>
          <a:stretch/>
        </p:blipFill>
        <p:spPr>
          <a:xfrm>
            <a:off x="6186237" y="3493752"/>
            <a:ext cx="5038330" cy="2708064"/>
          </a:xfrm>
          <a:prstGeom prst="rect">
            <a:avLst/>
          </a:prstGeom>
        </p:spPr>
      </p:pic>
    </p:spTree>
    <p:extLst>
      <p:ext uri="{BB962C8B-B14F-4D97-AF65-F5344CB8AC3E}">
        <p14:creationId xmlns:p14="http://schemas.microsoft.com/office/powerpoint/2010/main" val="426049983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44D554-D091-264B-7662-3CF4250295FC}"/>
              </a:ext>
            </a:extLst>
          </p:cNvPr>
          <p:cNvSpPr>
            <a:spLocks noGrp="1"/>
          </p:cNvSpPr>
          <p:nvPr>
            <p:ph type="title"/>
          </p:nvPr>
        </p:nvSpPr>
        <p:spPr/>
        <p:txBody>
          <a:bodyPr>
            <a:normAutofit fontScale="90000"/>
          </a:bodyPr>
          <a:lstStyle/>
          <a:p>
            <a:r>
              <a:rPr kumimoji="1" lang="ja-JP" altLang="en-US" dirty="0"/>
              <a:t>求める人物像</a:t>
            </a:r>
          </a:p>
        </p:txBody>
      </p:sp>
      <p:sp>
        <p:nvSpPr>
          <p:cNvPr id="3" name="コンテンツ プレースホルダー 2">
            <a:extLst>
              <a:ext uri="{FF2B5EF4-FFF2-40B4-BE49-F238E27FC236}">
                <a16:creationId xmlns:a16="http://schemas.microsoft.com/office/drawing/2014/main" id="{8C00AB4D-84BC-241A-12FB-A578084D6C3E}"/>
              </a:ext>
            </a:extLst>
          </p:cNvPr>
          <p:cNvSpPr>
            <a:spLocks noGrp="1"/>
          </p:cNvSpPr>
          <p:nvPr>
            <p:ph idx="1"/>
          </p:nvPr>
        </p:nvSpPr>
        <p:spPr/>
        <p:txBody>
          <a:bodyPr/>
          <a:lstStyle/>
          <a:p>
            <a:r>
              <a:rPr kumimoji="1" lang="ja-JP" altLang="en-US" dirty="0"/>
              <a:t>情報セキュリティに興味がある人</a:t>
            </a:r>
            <a:endParaRPr kumimoji="1" lang="en-US" altLang="ja-JP" dirty="0"/>
          </a:p>
          <a:p>
            <a:r>
              <a:rPr lang="ja-JP" altLang="en-US" dirty="0"/>
              <a:t>協調性のある人</a:t>
            </a:r>
            <a:endParaRPr lang="en-US" altLang="ja-JP" dirty="0"/>
          </a:p>
          <a:p>
            <a:r>
              <a:rPr kumimoji="1" lang="ja-JP" altLang="en-US" dirty="0"/>
              <a:t>研究熱心な人</a:t>
            </a:r>
            <a:endParaRPr kumimoji="1" lang="en-US" altLang="ja-JP" dirty="0"/>
          </a:p>
          <a:p>
            <a:r>
              <a:rPr lang="ja-JP" altLang="en-US" dirty="0"/>
              <a:t>リーダシップがある人</a:t>
            </a:r>
            <a:endParaRPr lang="en-US" altLang="ja-JP" dirty="0"/>
          </a:p>
          <a:p>
            <a:r>
              <a:rPr kumimoji="1" lang="ja-JP" altLang="en-US" dirty="0"/>
              <a:t>仕事に責任を持てる人</a:t>
            </a:r>
            <a:endParaRPr kumimoji="1" lang="en-US" altLang="ja-JP" dirty="0"/>
          </a:p>
          <a:p>
            <a:r>
              <a:rPr lang="ja-JP" altLang="en-US" dirty="0"/>
              <a:t>積極性のある人</a:t>
            </a:r>
            <a:endParaRPr lang="en-US" altLang="ja-JP" dirty="0"/>
          </a:p>
          <a:p>
            <a:r>
              <a:rPr kumimoji="1" lang="ja-JP" altLang="en-US" dirty="0"/>
              <a:t>コミュニケーション能力がある人</a:t>
            </a:r>
          </a:p>
        </p:txBody>
      </p:sp>
    </p:spTree>
    <p:extLst>
      <p:ext uri="{BB962C8B-B14F-4D97-AF65-F5344CB8AC3E}">
        <p14:creationId xmlns:p14="http://schemas.microsoft.com/office/powerpoint/2010/main" val="14330900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
            <a:ext cx="9144000" cy="6284891"/>
          </a:xfrm>
        </p:spPr>
        <p:txBody>
          <a:bodyPr>
            <a:noAutofit/>
          </a:bodyPr>
          <a:lstStyle/>
          <a:p>
            <a:r>
              <a:rPr lang="ja-JP" altLang="en-US" sz="9600" dirty="0"/>
              <a:t>事例研究紹介</a:t>
            </a:r>
          </a:p>
        </p:txBody>
      </p:sp>
    </p:spTree>
    <p:extLst>
      <p:ext uri="{BB962C8B-B14F-4D97-AF65-F5344CB8AC3E}">
        <p14:creationId xmlns:p14="http://schemas.microsoft.com/office/powerpoint/2010/main" val="5527679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F469C8-19D9-48A5-84C7-FE0459661DBF}"/>
              </a:ext>
            </a:extLst>
          </p:cNvPr>
          <p:cNvSpPr>
            <a:spLocks noGrp="1"/>
          </p:cNvSpPr>
          <p:nvPr>
            <p:ph type="title"/>
          </p:nvPr>
        </p:nvSpPr>
        <p:spPr/>
        <p:txBody>
          <a:bodyPr/>
          <a:lstStyle/>
          <a:p>
            <a:r>
              <a:rPr kumimoji="1" lang="ja-JP" altLang="en-US" dirty="0"/>
              <a:t>ヒトに易しく、機械による解析が難しい</a:t>
            </a:r>
            <a:r>
              <a:rPr kumimoji="1" lang="en-US" altLang="ja-JP" dirty="0"/>
              <a:t>CAPTCHA</a:t>
            </a:r>
            <a:r>
              <a:rPr kumimoji="1" lang="ja-JP" altLang="en-US" dirty="0"/>
              <a:t>の調査</a:t>
            </a:r>
          </a:p>
        </p:txBody>
      </p:sp>
      <p:sp>
        <p:nvSpPr>
          <p:cNvPr id="3" name="テキスト ボックス 2">
            <a:extLst>
              <a:ext uri="{FF2B5EF4-FFF2-40B4-BE49-F238E27FC236}">
                <a16:creationId xmlns:a16="http://schemas.microsoft.com/office/drawing/2014/main" id="{B413FDF7-E885-34C1-B363-1F37F8DD361E}"/>
              </a:ext>
            </a:extLst>
          </p:cNvPr>
          <p:cNvSpPr txBox="1"/>
          <p:nvPr/>
        </p:nvSpPr>
        <p:spPr>
          <a:xfrm>
            <a:off x="263352" y="625354"/>
            <a:ext cx="5616624" cy="3323987"/>
          </a:xfrm>
          <a:prstGeom prst="rect">
            <a:avLst/>
          </a:prstGeom>
          <a:noFill/>
        </p:spPr>
        <p:txBody>
          <a:bodyPr wrap="square" rtlCol="0">
            <a:spAutoFit/>
          </a:bodyPr>
          <a:lstStyle/>
          <a:p>
            <a:r>
              <a:rPr kumimoji="1" lang="ja-JP" altLang="en-US" sz="2400" dirty="0">
                <a:latin typeface="+mj-ea"/>
                <a:ea typeface="+mj-ea"/>
              </a:rPr>
              <a:t>≪</a:t>
            </a:r>
            <a:r>
              <a:rPr kumimoji="1" lang="en-US" altLang="ja-JP" sz="2400" dirty="0">
                <a:latin typeface="+mj-ea"/>
                <a:ea typeface="+mj-ea"/>
              </a:rPr>
              <a:t>CAPTCHA</a:t>
            </a:r>
            <a:r>
              <a:rPr kumimoji="1" lang="ja-JP" altLang="en-US" sz="2400" dirty="0">
                <a:latin typeface="+mj-ea"/>
                <a:ea typeface="+mj-ea"/>
              </a:rPr>
              <a:t>とは≫</a:t>
            </a:r>
            <a:endParaRPr kumimoji="1" lang="en-US" altLang="ja-JP" sz="2400" dirty="0">
              <a:latin typeface="+mj-ea"/>
              <a:ea typeface="+mj-ea"/>
            </a:endParaRPr>
          </a:p>
          <a:p>
            <a:endParaRPr lang="en-US" altLang="ja-JP" dirty="0">
              <a:latin typeface="+mj-ea"/>
              <a:ea typeface="+mj-ea"/>
            </a:endParaRPr>
          </a:p>
          <a:p>
            <a:r>
              <a:rPr kumimoji="1" lang="ja-JP" altLang="en-US" sz="1800" u="sng" dirty="0">
                <a:solidFill>
                  <a:srgbClr val="FF0000"/>
                </a:solidFill>
                <a:latin typeface="+mj-ea"/>
                <a:ea typeface="+mj-ea"/>
              </a:rPr>
              <a:t> 人間とマシンを判別</a:t>
            </a:r>
            <a:r>
              <a:rPr kumimoji="1" lang="ja-JP" altLang="en-US" sz="1800" dirty="0">
                <a:latin typeface="+mj-ea"/>
                <a:ea typeface="+mj-ea"/>
              </a:rPr>
              <a:t>するチューリングテスト</a:t>
            </a:r>
            <a:endParaRPr lang="en-US" altLang="ja-JP" sz="1800" dirty="0">
              <a:latin typeface="+mj-ea"/>
              <a:ea typeface="+mj-ea"/>
            </a:endParaRPr>
          </a:p>
          <a:p>
            <a:endParaRPr kumimoji="1" lang="en-US" altLang="ja-JP" dirty="0">
              <a:latin typeface="+mj-ea"/>
              <a:ea typeface="+mj-ea"/>
            </a:endParaRPr>
          </a:p>
          <a:p>
            <a:r>
              <a:rPr kumimoji="1" lang="ja-JP" altLang="en-US" sz="1800" dirty="0">
                <a:latin typeface="+mj-ea"/>
                <a:ea typeface="+mj-ea"/>
              </a:rPr>
              <a:t> 人が画像を目で見て確認し、そこに描かれている文字列</a:t>
            </a:r>
            <a:r>
              <a:rPr lang="ja-JP" altLang="en-US" sz="1800" dirty="0">
                <a:latin typeface="+mj-ea"/>
                <a:ea typeface="+mj-ea"/>
              </a:rPr>
              <a:t>など</a:t>
            </a:r>
            <a:r>
              <a:rPr kumimoji="1" lang="ja-JP" altLang="en-US" sz="1800" dirty="0">
                <a:latin typeface="+mj-ea"/>
                <a:ea typeface="+mj-ea"/>
              </a:rPr>
              <a:t>を読み取って入力することで、ログイン操作を行っているのがコンピュータではなく人間であることを担保するという技術。</a:t>
            </a:r>
            <a:endParaRPr kumimoji="1" lang="en-US" altLang="ja-JP" sz="1800" dirty="0">
              <a:latin typeface="+mj-ea"/>
              <a:ea typeface="+mj-ea"/>
            </a:endParaRPr>
          </a:p>
          <a:p>
            <a:pPr marL="0" indent="0">
              <a:buNone/>
            </a:pPr>
            <a:r>
              <a:rPr lang="ja-JP" altLang="en-US" sz="1800" dirty="0">
                <a:latin typeface="+mj-ea"/>
                <a:ea typeface="+mj-ea"/>
              </a:rPr>
              <a:t>　</a:t>
            </a:r>
            <a:r>
              <a:rPr kumimoji="1" lang="ja-JP" altLang="en-US" sz="1800" dirty="0">
                <a:latin typeface="+mj-ea"/>
                <a:ea typeface="+mj-ea"/>
              </a:rPr>
              <a:t>→</a:t>
            </a:r>
            <a:r>
              <a:rPr kumimoji="1" lang="ja-JP" altLang="en-US" sz="1800" u="sng" dirty="0">
                <a:solidFill>
                  <a:srgbClr val="FF0000"/>
                </a:solidFill>
                <a:latin typeface="+mj-ea"/>
                <a:ea typeface="+mj-ea"/>
              </a:rPr>
              <a:t>ユーザ認証ではない</a:t>
            </a:r>
          </a:p>
          <a:p>
            <a:endParaRPr lang="en-US" altLang="ja-JP" dirty="0">
              <a:latin typeface="+mj-ea"/>
              <a:ea typeface="+mj-ea"/>
            </a:endParaRPr>
          </a:p>
          <a:p>
            <a:endParaRPr kumimoji="1" lang="ja-JP" altLang="en-US" sz="2400" dirty="0">
              <a:latin typeface="+mj-ea"/>
              <a:ea typeface="+mj-ea"/>
            </a:endParaRPr>
          </a:p>
        </p:txBody>
      </p:sp>
      <p:pic>
        <p:nvPicPr>
          <p:cNvPr id="5" name="図 4" descr="屋外, 写真, 車, 異なる が含まれている画像&#10;&#10;自動的に生成された説明">
            <a:extLst>
              <a:ext uri="{FF2B5EF4-FFF2-40B4-BE49-F238E27FC236}">
                <a16:creationId xmlns:a16="http://schemas.microsoft.com/office/drawing/2014/main" id="{7ED1A5A6-9780-A989-D7D7-0F216F14B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988" y="484436"/>
            <a:ext cx="2047620" cy="2944337"/>
          </a:xfrm>
          <a:prstGeom prst="rect">
            <a:avLst/>
          </a:prstGeom>
          <a:ln>
            <a:solidFill>
              <a:schemeClr val="tx1"/>
            </a:solidFill>
          </a:ln>
        </p:spPr>
      </p:pic>
      <p:sp>
        <p:nvSpPr>
          <p:cNvPr id="6" name="テキスト ボックス 5">
            <a:extLst>
              <a:ext uri="{FF2B5EF4-FFF2-40B4-BE49-F238E27FC236}">
                <a16:creationId xmlns:a16="http://schemas.microsoft.com/office/drawing/2014/main" id="{86FF2B9F-D88C-B9E7-2357-65496B1AE635}"/>
              </a:ext>
            </a:extLst>
          </p:cNvPr>
          <p:cNvSpPr txBox="1"/>
          <p:nvPr/>
        </p:nvSpPr>
        <p:spPr>
          <a:xfrm>
            <a:off x="6095358" y="2088696"/>
            <a:ext cx="4291110" cy="1261884"/>
          </a:xfrm>
          <a:prstGeom prst="rect">
            <a:avLst/>
          </a:prstGeom>
          <a:noFill/>
        </p:spPr>
        <p:txBody>
          <a:bodyPr wrap="square" rtlCol="0">
            <a:spAutoFit/>
          </a:bodyPr>
          <a:lstStyle/>
          <a:p>
            <a:r>
              <a:rPr lang="ja-JP" altLang="en-US" sz="1600" dirty="0">
                <a:latin typeface="+mj-ea"/>
                <a:ea typeface="+mj-ea"/>
              </a:rPr>
              <a:t>↑　文字型</a:t>
            </a:r>
            <a:r>
              <a:rPr lang="en-US" altLang="ja-JP" sz="1600" dirty="0">
                <a:latin typeface="+mj-ea"/>
                <a:ea typeface="+mj-ea"/>
              </a:rPr>
              <a:t>CAPTCHA</a:t>
            </a:r>
            <a:r>
              <a:rPr lang="ja-JP" altLang="en-US" sz="1600" dirty="0">
                <a:latin typeface="+mj-ea"/>
                <a:ea typeface="+mj-ea"/>
              </a:rPr>
              <a:t>　</a:t>
            </a:r>
            <a:r>
              <a:rPr lang="en-US" altLang="ja-JP" sz="1400" b="0" i="0" u="none" strike="noStrike" baseline="0" dirty="0">
                <a:latin typeface="+mj-ea"/>
                <a:ea typeface="+mj-ea"/>
              </a:rPr>
              <a:t>http://www.captcha.net.</a:t>
            </a:r>
            <a:endParaRPr lang="en-US" altLang="ja-JP" sz="1200" dirty="0">
              <a:latin typeface="+mj-ea"/>
              <a:ea typeface="+mj-ea"/>
            </a:endParaRPr>
          </a:p>
          <a:p>
            <a:r>
              <a:rPr lang="ja-JP" altLang="en-US" sz="1600" dirty="0">
                <a:latin typeface="+mj-ea"/>
                <a:ea typeface="+mj-ea"/>
              </a:rPr>
              <a:t>（</a:t>
            </a:r>
            <a:r>
              <a:rPr lang="en-US" altLang="ja-JP" sz="1600" dirty="0">
                <a:solidFill>
                  <a:srgbClr val="FF0000"/>
                </a:solidFill>
                <a:latin typeface="+mj-ea"/>
                <a:ea typeface="+mj-ea"/>
              </a:rPr>
              <a:t>AI</a:t>
            </a:r>
            <a:r>
              <a:rPr lang="ja-JP" altLang="en-US" sz="1600" dirty="0">
                <a:solidFill>
                  <a:srgbClr val="FF0000"/>
                </a:solidFill>
                <a:latin typeface="+mj-ea"/>
                <a:ea typeface="+mj-ea"/>
              </a:rPr>
              <a:t>の識字率が上がり現在では使用停止</a:t>
            </a:r>
            <a:r>
              <a:rPr lang="ja-JP" altLang="en-US" sz="1600" dirty="0">
                <a:latin typeface="+mj-ea"/>
                <a:ea typeface="+mj-ea"/>
              </a:rPr>
              <a:t>）</a:t>
            </a:r>
            <a:endParaRPr lang="en-US" altLang="ja-JP" sz="1600" dirty="0">
              <a:latin typeface="+mj-ea"/>
              <a:ea typeface="+mj-ea"/>
            </a:endParaRPr>
          </a:p>
          <a:p>
            <a:r>
              <a:rPr lang="en-US" altLang="ja-JP" sz="1600" dirty="0">
                <a:latin typeface="+mj-ea"/>
                <a:ea typeface="+mj-ea"/>
              </a:rPr>
              <a:t>reCAPTCHA v2</a:t>
            </a:r>
            <a:r>
              <a:rPr lang="ja-JP" altLang="en-US" sz="1600" dirty="0">
                <a:latin typeface="+mj-ea"/>
                <a:ea typeface="+mj-ea"/>
              </a:rPr>
              <a:t>　→</a:t>
            </a:r>
            <a:endParaRPr lang="en-US" altLang="ja-JP" sz="1600" dirty="0">
              <a:latin typeface="+mj-ea"/>
              <a:ea typeface="+mj-ea"/>
            </a:endParaRPr>
          </a:p>
          <a:p>
            <a:r>
              <a:rPr kumimoji="1" lang="en-US" altLang="ja-JP" sz="1400" dirty="0">
                <a:latin typeface="+mj-ea"/>
                <a:ea typeface="+mj-ea"/>
              </a:rPr>
              <a:t>https://www.google.com/recaptcha/about/</a:t>
            </a:r>
            <a:endParaRPr kumimoji="1" lang="ja-JP" altLang="en-US" sz="1400" dirty="0">
              <a:latin typeface="+mj-ea"/>
              <a:ea typeface="+mj-ea"/>
            </a:endParaRPr>
          </a:p>
        </p:txBody>
      </p:sp>
      <p:cxnSp>
        <p:nvCxnSpPr>
          <p:cNvPr id="7" name="直線コネクタ 6">
            <a:extLst>
              <a:ext uri="{FF2B5EF4-FFF2-40B4-BE49-F238E27FC236}">
                <a16:creationId xmlns:a16="http://schemas.microsoft.com/office/drawing/2014/main" id="{E2211633-5C38-8EC7-E4B7-8FB347FF3523}"/>
              </a:ext>
            </a:extLst>
          </p:cNvPr>
          <p:cNvCxnSpPr>
            <a:cxnSpLocks/>
          </p:cNvCxnSpPr>
          <p:nvPr/>
        </p:nvCxnSpPr>
        <p:spPr>
          <a:xfrm>
            <a:off x="448166" y="3573016"/>
            <a:ext cx="112956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26724605-0C84-E958-0E67-AFD2582E5AE5}"/>
              </a:ext>
            </a:extLst>
          </p:cNvPr>
          <p:cNvSpPr txBox="1"/>
          <p:nvPr/>
        </p:nvSpPr>
        <p:spPr>
          <a:xfrm>
            <a:off x="3503714" y="3649005"/>
            <a:ext cx="8507894" cy="2923877"/>
          </a:xfrm>
          <a:prstGeom prst="rect">
            <a:avLst/>
          </a:prstGeom>
          <a:noFill/>
        </p:spPr>
        <p:txBody>
          <a:bodyPr wrap="square" rtlCol="0">
            <a:spAutoFit/>
          </a:bodyPr>
          <a:lstStyle/>
          <a:p>
            <a:r>
              <a:rPr kumimoji="1" lang="ja-JP" altLang="en-US" sz="2400" dirty="0">
                <a:latin typeface="+mj-ea"/>
                <a:ea typeface="+mj-ea"/>
              </a:rPr>
              <a:t>≪パズル</a:t>
            </a:r>
            <a:r>
              <a:rPr kumimoji="1" lang="en-US" altLang="ja-JP" sz="2400" dirty="0">
                <a:latin typeface="+mj-ea"/>
                <a:ea typeface="+mj-ea"/>
              </a:rPr>
              <a:t>CAPTCHA</a:t>
            </a:r>
            <a:r>
              <a:rPr kumimoji="1" lang="ja-JP" altLang="en-US" sz="2400" dirty="0">
                <a:latin typeface="+mj-ea"/>
                <a:ea typeface="+mj-ea"/>
              </a:rPr>
              <a:t>の優位性≫</a:t>
            </a:r>
            <a:endParaRPr lang="en-US" altLang="ja-JP" dirty="0">
              <a:latin typeface="+mj-ea"/>
              <a:ea typeface="+mj-ea"/>
            </a:endParaRPr>
          </a:p>
          <a:p>
            <a:pPr marL="571500" indent="-571500">
              <a:buFont typeface="Arial" panose="020B0604020202020204" pitchFamily="34" charset="0"/>
              <a:buChar char="•"/>
            </a:pPr>
            <a:r>
              <a:rPr kumimoji="1" lang="ja-JP" altLang="en-US" dirty="0">
                <a:solidFill>
                  <a:srgbClr val="FF0000"/>
                </a:solidFill>
                <a:latin typeface="+mj-ea"/>
                <a:ea typeface="+mj-ea"/>
              </a:rPr>
              <a:t>優れたユーザビリティ</a:t>
            </a:r>
            <a:endParaRPr lang="en-US" altLang="ja-JP" sz="800" dirty="0">
              <a:solidFill>
                <a:schemeClr val="tx1"/>
              </a:solidFill>
              <a:latin typeface="+mj-ea"/>
              <a:ea typeface="+mj-ea"/>
            </a:endParaRPr>
          </a:p>
          <a:p>
            <a:r>
              <a:rPr kumimoji="1" lang="ja-JP" altLang="en-US" sz="1600" dirty="0">
                <a:solidFill>
                  <a:schemeClr val="tx1"/>
                </a:solidFill>
                <a:latin typeface="+mj-ea"/>
                <a:ea typeface="+mj-ea"/>
              </a:rPr>
              <a:t> ユーザがログインするための操作は、パズルのピースを指定場所に移動させるだけ</a:t>
            </a:r>
            <a:endParaRPr kumimoji="1" lang="en-US" altLang="ja-JP" sz="1600" dirty="0">
              <a:solidFill>
                <a:schemeClr val="tx1"/>
              </a:solidFill>
              <a:latin typeface="+mj-ea"/>
              <a:ea typeface="+mj-ea"/>
            </a:endParaRPr>
          </a:p>
          <a:p>
            <a:r>
              <a:rPr lang="ja-JP" altLang="en-US" sz="1600" dirty="0">
                <a:solidFill>
                  <a:srgbClr val="0070C0"/>
                </a:solidFill>
                <a:latin typeface="+mj-ea"/>
                <a:ea typeface="+mj-ea"/>
              </a:rPr>
              <a:t> 　→</a:t>
            </a:r>
            <a:r>
              <a:rPr lang="ja-JP" altLang="en-US" sz="1400" u="sng" dirty="0">
                <a:solidFill>
                  <a:srgbClr val="0070C0"/>
                </a:solidFill>
                <a:latin typeface="+mj-ea"/>
                <a:ea typeface="+mj-ea"/>
              </a:rPr>
              <a:t>ある企業で、文字</a:t>
            </a:r>
            <a:r>
              <a:rPr lang="en-US" altLang="ja-JP" sz="1400" u="sng" dirty="0">
                <a:solidFill>
                  <a:srgbClr val="0070C0"/>
                </a:solidFill>
                <a:latin typeface="+mj-ea"/>
                <a:ea typeface="+mj-ea"/>
              </a:rPr>
              <a:t>CAPTCHA</a:t>
            </a:r>
            <a:r>
              <a:rPr lang="ja-JP" altLang="en-US" sz="1400" u="sng" dirty="0">
                <a:solidFill>
                  <a:srgbClr val="0070C0"/>
                </a:solidFill>
                <a:latin typeface="+mj-ea"/>
                <a:ea typeface="+mj-ea"/>
              </a:rPr>
              <a:t>からパズル</a:t>
            </a:r>
            <a:r>
              <a:rPr lang="en-US" altLang="ja-JP" sz="1400" u="sng" dirty="0">
                <a:solidFill>
                  <a:srgbClr val="0070C0"/>
                </a:solidFill>
                <a:latin typeface="+mj-ea"/>
                <a:ea typeface="+mj-ea"/>
              </a:rPr>
              <a:t>CAPTCHA</a:t>
            </a:r>
            <a:r>
              <a:rPr lang="ja-JP" altLang="en-US" sz="1400" u="sng" dirty="0">
                <a:solidFill>
                  <a:srgbClr val="0070C0"/>
                </a:solidFill>
                <a:latin typeface="+mj-ea"/>
                <a:ea typeface="+mj-ea"/>
              </a:rPr>
              <a:t>に変更後、</a:t>
            </a:r>
            <a:r>
              <a:rPr lang="en-US" altLang="ja-JP" sz="1400" u="sng" dirty="0">
                <a:solidFill>
                  <a:srgbClr val="0070C0"/>
                </a:solidFill>
                <a:latin typeface="+mj-ea"/>
                <a:ea typeface="+mj-ea"/>
              </a:rPr>
              <a:t>13</a:t>
            </a:r>
            <a:r>
              <a:rPr lang="ja-JP" altLang="en-US" sz="1400" u="sng" dirty="0">
                <a:solidFill>
                  <a:srgbClr val="0070C0"/>
                </a:solidFill>
                <a:latin typeface="+mj-ea"/>
                <a:ea typeface="+mj-ea"/>
              </a:rPr>
              <a:t>％もあった離脱率が、</a:t>
            </a:r>
            <a:r>
              <a:rPr lang="en-US" altLang="ja-JP" sz="1400" u="sng" dirty="0">
                <a:solidFill>
                  <a:srgbClr val="0070C0"/>
                </a:solidFill>
                <a:latin typeface="+mj-ea"/>
                <a:ea typeface="+mj-ea"/>
              </a:rPr>
              <a:t>2</a:t>
            </a:r>
            <a:r>
              <a:rPr lang="ja-JP" altLang="en-US" sz="1400" u="sng" dirty="0">
                <a:solidFill>
                  <a:srgbClr val="0070C0"/>
                </a:solidFill>
                <a:latin typeface="+mj-ea"/>
                <a:ea typeface="+mj-ea"/>
              </a:rPr>
              <a:t>％にまで激減</a:t>
            </a:r>
            <a:endParaRPr lang="en-US" altLang="ja-JP" dirty="0">
              <a:latin typeface="+mj-ea"/>
              <a:ea typeface="+mj-ea"/>
            </a:endParaRPr>
          </a:p>
          <a:p>
            <a:pPr marL="457200" indent="-457200">
              <a:buFont typeface="Arial" panose="020B0604020202020204" pitchFamily="34" charset="0"/>
              <a:buChar char="•"/>
            </a:pPr>
            <a:r>
              <a:rPr lang="ja-JP" altLang="en-US" sz="1800" dirty="0">
                <a:solidFill>
                  <a:srgbClr val="FF0000"/>
                </a:solidFill>
                <a:latin typeface="+mj-ea"/>
                <a:ea typeface="+mj-ea"/>
              </a:rPr>
              <a:t> 高いセキュリティレベル</a:t>
            </a:r>
            <a:endParaRPr lang="en-US" altLang="ja-JP" sz="800" dirty="0">
              <a:solidFill>
                <a:schemeClr val="tx1"/>
              </a:solidFill>
              <a:latin typeface="+mj-ea"/>
              <a:ea typeface="+mj-ea"/>
            </a:endParaRPr>
          </a:p>
          <a:p>
            <a:r>
              <a:rPr kumimoji="1" lang="ja-JP" altLang="en-US" sz="1800" dirty="0">
                <a:solidFill>
                  <a:schemeClr val="tx1"/>
                </a:solidFill>
                <a:latin typeface="+mj-ea"/>
                <a:ea typeface="+mj-ea"/>
              </a:rPr>
              <a:t> 動かされたピースの軌跡を分析し、その動き方や速度などからヒトかボットかの判別を行っている</a:t>
            </a:r>
            <a:endParaRPr kumimoji="1" lang="en-US" altLang="ja-JP" sz="1800" dirty="0">
              <a:solidFill>
                <a:schemeClr val="tx1"/>
              </a:solidFill>
              <a:latin typeface="+mj-ea"/>
              <a:ea typeface="+mj-ea"/>
            </a:endParaRPr>
          </a:p>
          <a:p>
            <a:endParaRPr lang="en-US" altLang="ja-JP" dirty="0">
              <a:latin typeface="+mj-ea"/>
              <a:ea typeface="+mj-ea"/>
            </a:endParaRPr>
          </a:p>
          <a:p>
            <a:endParaRPr kumimoji="1" lang="ja-JP" altLang="en-US" sz="2400" dirty="0">
              <a:latin typeface="+mj-ea"/>
              <a:ea typeface="+mj-ea"/>
            </a:endParaRPr>
          </a:p>
        </p:txBody>
      </p:sp>
      <p:grpSp>
        <p:nvGrpSpPr>
          <p:cNvPr id="10" name="グループ化 9">
            <a:extLst>
              <a:ext uri="{FF2B5EF4-FFF2-40B4-BE49-F238E27FC236}">
                <a16:creationId xmlns:a16="http://schemas.microsoft.com/office/drawing/2014/main" id="{2220213B-1D7B-D0A8-BCA2-633D0079FD34}"/>
              </a:ext>
            </a:extLst>
          </p:cNvPr>
          <p:cNvGrpSpPr/>
          <p:nvPr/>
        </p:nvGrpSpPr>
        <p:grpSpPr>
          <a:xfrm>
            <a:off x="767408" y="3655752"/>
            <a:ext cx="2114836" cy="2103991"/>
            <a:chOff x="111125" y="1397000"/>
            <a:chExt cx="3910579" cy="3890525"/>
          </a:xfrm>
        </p:grpSpPr>
        <p:pic>
          <p:nvPicPr>
            <p:cNvPr id="11" name="Picture 2">
              <a:extLst>
                <a:ext uri="{FF2B5EF4-FFF2-40B4-BE49-F238E27FC236}">
                  <a16:creationId xmlns:a16="http://schemas.microsoft.com/office/drawing/2014/main" id="{F6925E2A-1AD0-B419-1916-1E030B0C4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 y="1397000"/>
              <a:ext cx="3910579" cy="38905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グラフィックス 11" descr="矢印: 右回転 単色塗りつぶし">
              <a:extLst>
                <a:ext uri="{FF2B5EF4-FFF2-40B4-BE49-F238E27FC236}">
                  <a16:creationId xmlns:a16="http://schemas.microsoft.com/office/drawing/2014/main" id="{E877F1ED-6CC7-490C-7586-5A3CCD3AB4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008279" flipH="1">
              <a:off x="398056" y="3112417"/>
              <a:ext cx="1982916" cy="1578701"/>
            </a:xfrm>
            <a:prstGeom prst="rect">
              <a:avLst/>
            </a:prstGeom>
          </p:spPr>
        </p:pic>
      </p:grpSp>
      <p:sp>
        <p:nvSpPr>
          <p:cNvPr id="13" name="テキスト ボックス 12">
            <a:extLst>
              <a:ext uri="{FF2B5EF4-FFF2-40B4-BE49-F238E27FC236}">
                <a16:creationId xmlns:a16="http://schemas.microsoft.com/office/drawing/2014/main" id="{385AA228-A1A1-C768-6620-9C28A3D2E4DD}"/>
              </a:ext>
            </a:extLst>
          </p:cNvPr>
          <p:cNvSpPr txBox="1"/>
          <p:nvPr/>
        </p:nvSpPr>
        <p:spPr>
          <a:xfrm>
            <a:off x="479378" y="5786100"/>
            <a:ext cx="4824534" cy="523220"/>
          </a:xfrm>
          <a:prstGeom prst="rect">
            <a:avLst/>
          </a:prstGeom>
          <a:noFill/>
        </p:spPr>
        <p:txBody>
          <a:bodyPr wrap="square" rtlCol="0">
            <a:spAutoFit/>
          </a:bodyPr>
          <a:lstStyle/>
          <a:p>
            <a:r>
              <a:rPr lang="ja-JP" altLang="en-US" sz="1600" dirty="0">
                <a:latin typeface="+mj-ea"/>
                <a:ea typeface="+mj-ea"/>
              </a:rPr>
              <a:t>↑　</a:t>
            </a:r>
            <a:r>
              <a:rPr lang="en-US" altLang="ja-JP" sz="1600" dirty="0">
                <a:latin typeface="+mj-ea"/>
                <a:ea typeface="+mj-ea"/>
              </a:rPr>
              <a:t>Capy</a:t>
            </a:r>
            <a:r>
              <a:rPr lang="ja-JP" altLang="en-US" sz="1600" dirty="0">
                <a:latin typeface="+mj-ea"/>
                <a:ea typeface="+mj-ea"/>
              </a:rPr>
              <a:t>社提供パズル</a:t>
            </a:r>
            <a:r>
              <a:rPr lang="en-US" altLang="ja-JP" sz="1600" dirty="0">
                <a:latin typeface="+mj-ea"/>
                <a:ea typeface="+mj-ea"/>
              </a:rPr>
              <a:t>CAPTCHA</a:t>
            </a:r>
          </a:p>
          <a:p>
            <a:r>
              <a:rPr lang="en-US" altLang="ja-JP" sz="1200" dirty="0">
                <a:latin typeface="+mj-ea"/>
                <a:ea typeface="+mj-ea"/>
              </a:rPr>
              <a:t>https://corp.capy.me/ja/product/captcha</a:t>
            </a:r>
          </a:p>
        </p:txBody>
      </p:sp>
      <p:pic>
        <p:nvPicPr>
          <p:cNvPr id="15" name="図 14">
            <a:extLst>
              <a:ext uri="{FF2B5EF4-FFF2-40B4-BE49-F238E27FC236}">
                <a16:creationId xmlns:a16="http://schemas.microsoft.com/office/drawing/2014/main" id="{820C3D12-6D06-033B-63E4-E322356E34FE}"/>
              </a:ext>
            </a:extLst>
          </p:cNvPr>
          <p:cNvPicPr>
            <a:picLocks noChangeAspect="1"/>
          </p:cNvPicPr>
          <p:nvPr/>
        </p:nvPicPr>
        <p:blipFill>
          <a:blip r:embed="rId6"/>
          <a:stretch>
            <a:fillRect/>
          </a:stretch>
        </p:blipFill>
        <p:spPr>
          <a:xfrm>
            <a:off x="6077147" y="529323"/>
            <a:ext cx="3809436" cy="1521379"/>
          </a:xfrm>
          <a:prstGeom prst="rect">
            <a:avLst/>
          </a:prstGeom>
        </p:spPr>
      </p:pic>
    </p:spTree>
    <p:extLst>
      <p:ext uri="{BB962C8B-B14F-4D97-AF65-F5344CB8AC3E}">
        <p14:creationId xmlns:p14="http://schemas.microsoft.com/office/powerpoint/2010/main" val="67470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ED8D275-B191-675F-2D6F-ABFB581A76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6120" y="2292047"/>
            <a:ext cx="3181273" cy="2385956"/>
          </a:xfrm>
          <a:prstGeom prst="rect">
            <a:avLst/>
          </a:prstGeom>
        </p:spPr>
      </p:pic>
      <p:pic>
        <p:nvPicPr>
          <p:cNvPr id="11" name="図 10">
            <a:extLst>
              <a:ext uri="{FF2B5EF4-FFF2-40B4-BE49-F238E27FC236}">
                <a16:creationId xmlns:a16="http://schemas.microsoft.com/office/drawing/2014/main" id="{DBB4D999-0C29-14A7-BC29-E4C9FA936E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24" y="2117508"/>
            <a:ext cx="2813628" cy="3758181"/>
          </a:xfrm>
          <a:prstGeom prst="rect">
            <a:avLst/>
          </a:prstGeom>
        </p:spPr>
      </p:pic>
      <p:sp>
        <p:nvSpPr>
          <p:cNvPr id="2" name="タイトル 1">
            <a:extLst>
              <a:ext uri="{FF2B5EF4-FFF2-40B4-BE49-F238E27FC236}">
                <a16:creationId xmlns:a16="http://schemas.microsoft.com/office/drawing/2014/main" id="{33F469C8-19D9-48A5-84C7-FE0459661DBF}"/>
              </a:ext>
            </a:extLst>
          </p:cNvPr>
          <p:cNvSpPr>
            <a:spLocks noGrp="1"/>
          </p:cNvSpPr>
          <p:nvPr>
            <p:ph type="title"/>
          </p:nvPr>
        </p:nvSpPr>
        <p:spPr/>
        <p:txBody>
          <a:bodyPr/>
          <a:lstStyle/>
          <a:p>
            <a:r>
              <a:rPr kumimoji="1" lang="ja-JP" altLang="en-US" dirty="0"/>
              <a:t>指紋認証の仕組みと事例調査</a:t>
            </a:r>
          </a:p>
        </p:txBody>
      </p:sp>
      <p:sp>
        <p:nvSpPr>
          <p:cNvPr id="3" name="テキスト ボックス 2">
            <a:extLst>
              <a:ext uri="{FF2B5EF4-FFF2-40B4-BE49-F238E27FC236}">
                <a16:creationId xmlns:a16="http://schemas.microsoft.com/office/drawing/2014/main" id="{B98F7F5D-0A99-15F2-97A0-661DFBB735B2}"/>
              </a:ext>
            </a:extLst>
          </p:cNvPr>
          <p:cNvSpPr txBox="1"/>
          <p:nvPr/>
        </p:nvSpPr>
        <p:spPr>
          <a:xfrm>
            <a:off x="335359" y="484737"/>
            <a:ext cx="8208913" cy="369332"/>
          </a:xfrm>
          <a:prstGeom prst="rect">
            <a:avLst/>
          </a:prstGeom>
          <a:noFill/>
        </p:spPr>
        <p:txBody>
          <a:bodyPr wrap="square" rtlCol="0">
            <a:spAutoFit/>
          </a:bodyPr>
          <a:lstStyle/>
          <a:p>
            <a:r>
              <a:rPr kumimoji="1" lang="ja-JP" altLang="en-US" dirty="0">
                <a:latin typeface="+mj-ea"/>
                <a:ea typeface="+mj-ea"/>
              </a:rPr>
              <a:t>指紋認証　</a:t>
            </a:r>
            <a:r>
              <a:rPr kumimoji="1" lang="en-US" altLang="ja-JP" dirty="0">
                <a:latin typeface="+mj-ea"/>
                <a:ea typeface="+mj-ea"/>
              </a:rPr>
              <a:t>=</a:t>
            </a:r>
            <a:r>
              <a:rPr kumimoji="1" lang="ja-JP" altLang="en-US" dirty="0">
                <a:latin typeface="+mj-ea"/>
                <a:ea typeface="+mj-ea"/>
              </a:rPr>
              <a:t>　</a:t>
            </a:r>
            <a:r>
              <a:rPr kumimoji="1" lang="ja-JP" altLang="en-US" dirty="0">
                <a:solidFill>
                  <a:schemeClr val="accent1"/>
                </a:solidFill>
                <a:latin typeface="+mj-ea"/>
                <a:ea typeface="+mj-ea"/>
              </a:rPr>
              <a:t>アルゴリズム</a:t>
            </a:r>
            <a:r>
              <a:rPr kumimoji="1" lang="ja-JP" altLang="en-US" dirty="0">
                <a:latin typeface="+mj-ea"/>
                <a:ea typeface="+mj-ea"/>
              </a:rPr>
              <a:t>　</a:t>
            </a:r>
            <a:r>
              <a:rPr kumimoji="1" lang="en-US" altLang="ja-JP" dirty="0">
                <a:latin typeface="+mj-ea"/>
                <a:ea typeface="+mj-ea"/>
              </a:rPr>
              <a:t>×</a:t>
            </a:r>
            <a:r>
              <a:rPr kumimoji="1" lang="ja-JP" altLang="en-US" dirty="0">
                <a:latin typeface="+mj-ea"/>
                <a:ea typeface="+mj-ea"/>
              </a:rPr>
              <a:t>　</a:t>
            </a:r>
            <a:r>
              <a:rPr kumimoji="1" lang="ja-JP" altLang="en-US" dirty="0">
                <a:solidFill>
                  <a:schemeClr val="accent3"/>
                </a:solidFill>
                <a:latin typeface="+mj-ea"/>
                <a:ea typeface="+mj-ea"/>
              </a:rPr>
              <a:t>センサ方式</a:t>
            </a:r>
            <a:r>
              <a:rPr kumimoji="1" lang="ja-JP" altLang="en-US" dirty="0">
                <a:latin typeface="+mj-ea"/>
                <a:ea typeface="+mj-ea"/>
              </a:rPr>
              <a:t>の</a:t>
            </a:r>
            <a:r>
              <a:rPr kumimoji="1" lang="en-US" altLang="ja-JP" dirty="0">
                <a:latin typeface="+mj-ea"/>
                <a:ea typeface="+mj-ea"/>
              </a:rPr>
              <a:t>2</a:t>
            </a:r>
            <a:r>
              <a:rPr kumimoji="1" lang="ja-JP" altLang="en-US" dirty="0">
                <a:latin typeface="+mj-ea"/>
                <a:ea typeface="+mj-ea"/>
              </a:rPr>
              <a:t>つが肝となり成り立つ</a:t>
            </a:r>
          </a:p>
        </p:txBody>
      </p:sp>
      <p:sp>
        <p:nvSpPr>
          <p:cNvPr id="5" name="テキスト ボックス 4">
            <a:extLst>
              <a:ext uri="{FF2B5EF4-FFF2-40B4-BE49-F238E27FC236}">
                <a16:creationId xmlns:a16="http://schemas.microsoft.com/office/drawing/2014/main" id="{0F62FE6A-3144-10D8-39DC-D99B3F8AD105}"/>
              </a:ext>
            </a:extLst>
          </p:cNvPr>
          <p:cNvSpPr txBox="1"/>
          <p:nvPr/>
        </p:nvSpPr>
        <p:spPr>
          <a:xfrm>
            <a:off x="191344" y="850175"/>
            <a:ext cx="5577349" cy="646331"/>
          </a:xfrm>
          <a:prstGeom prst="rect">
            <a:avLst/>
          </a:prstGeom>
          <a:noFill/>
        </p:spPr>
        <p:txBody>
          <a:bodyPr wrap="square" rtlCol="0">
            <a:spAutoFit/>
          </a:bodyPr>
          <a:lstStyle/>
          <a:p>
            <a:r>
              <a:rPr kumimoji="1" lang="en-US" altLang="ja-JP" dirty="0">
                <a:latin typeface="+mj-ea"/>
                <a:ea typeface="+mj-ea"/>
              </a:rPr>
              <a:t>※</a:t>
            </a:r>
            <a:r>
              <a:rPr kumimoji="1" lang="ja-JP" altLang="en-US" dirty="0">
                <a:solidFill>
                  <a:schemeClr val="accent1"/>
                </a:solidFill>
                <a:latin typeface="+mj-ea"/>
                <a:ea typeface="+mj-ea"/>
              </a:rPr>
              <a:t>アルゴリズム</a:t>
            </a:r>
            <a:r>
              <a:rPr kumimoji="1" lang="ja-JP" altLang="en-US" dirty="0">
                <a:latin typeface="+mj-ea"/>
                <a:ea typeface="+mj-ea"/>
              </a:rPr>
              <a:t>とは問題に対する解法の手順のこと</a:t>
            </a:r>
            <a:endParaRPr kumimoji="1" lang="en-US" altLang="ja-JP" dirty="0">
              <a:latin typeface="+mj-ea"/>
              <a:ea typeface="+mj-ea"/>
            </a:endParaRPr>
          </a:p>
          <a:p>
            <a:r>
              <a:rPr lang="ja-JP" altLang="en-US" dirty="0">
                <a:latin typeface="+mj-ea"/>
                <a:ea typeface="+mj-ea"/>
              </a:rPr>
              <a:t>代表的な方法の中の</a:t>
            </a:r>
            <a:r>
              <a:rPr lang="en-US" altLang="ja-JP" dirty="0">
                <a:latin typeface="+mj-ea"/>
                <a:ea typeface="+mj-ea"/>
              </a:rPr>
              <a:t>1</a:t>
            </a:r>
            <a:r>
              <a:rPr lang="ja-JP" altLang="en-US" dirty="0">
                <a:latin typeface="+mj-ea"/>
                <a:ea typeface="+mj-ea"/>
              </a:rPr>
              <a:t>つを紹介します。</a:t>
            </a:r>
            <a:endParaRPr kumimoji="1" lang="ja-JP" altLang="en-US" dirty="0">
              <a:latin typeface="+mj-ea"/>
              <a:ea typeface="+mj-ea"/>
            </a:endParaRPr>
          </a:p>
        </p:txBody>
      </p:sp>
      <p:sp>
        <p:nvSpPr>
          <p:cNvPr id="6" name="テキスト ボックス 5">
            <a:extLst>
              <a:ext uri="{FF2B5EF4-FFF2-40B4-BE49-F238E27FC236}">
                <a16:creationId xmlns:a16="http://schemas.microsoft.com/office/drawing/2014/main" id="{B48DFFC2-6752-CFC5-675B-69C594BB28EC}"/>
              </a:ext>
            </a:extLst>
          </p:cNvPr>
          <p:cNvSpPr txBox="1"/>
          <p:nvPr/>
        </p:nvSpPr>
        <p:spPr>
          <a:xfrm>
            <a:off x="5768693" y="885713"/>
            <a:ext cx="5949225" cy="646331"/>
          </a:xfrm>
          <a:prstGeom prst="rect">
            <a:avLst/>
          </a:prstGeom>
          <a:noFill/>
        </p:spPr>
        <p:txBody>
          <a:bodyPr wrap="square" rtlCol="0">
            <a:spAutoFit/>
          </a:bodyPr>
          <a:lstStyle/>
          <a:p>
            <a:r>
              <a:rPr lang="en-US" altLang="ja-JP" dirty="0">
                <a:latin typeface="+mj-ea"/>
                <a:ea typeface="+mj-ea"/>
              </a:rPr>
              <a:t>※</a:t>
            </a:r>
            <a:r>
              <a:rPr lang="ja-JP" altLang="en-US" dirty="0">
                <a:solidFill>
                  <a:schemeClr val="accent3"/>
                </a:solidFill>
                <a:latin typeface="+mj-ea"/>
                <a:ea typeface="+mj-ea"/>
              </a:rPr>
              <a:t>センサ方式</a:t>
            </a:r>
            <a:r>
              <a:rPr lang="ja-JP" altLang="en-US" dirty="0">
                <a:latin typeface="+mj-ea"/>
                <a:ea typeface="+mj-ea"/>
              </a:rPr>
              <a:t>とはセンサを用いてマッチングを行う方式</a:t>
            </a:r>
            <a:endParaRPr lang="en-US" altLang="ja-JP" dirty="0">
              <a:latin typeface="+mj-ea"/>
              <a:ea typeface="+mj-ea"/>
            </a:endParaRPr>
          </a:p>
          <a:p>
            <a:r>
              <a:rPr lang="ja-JP" altLang="en-US" dirty="0">
                <a:latin typeface="+mj-ea"/>
                <a:ea typeface="+mj-ea"/>
              </a:rPr>
              <a:t>代表的な方法の中の</a:t>
            </a:r>
            <a:r>
              <a:rPr kumimoji="1" lang="ja-JP" altLang="en-US" dirty="0">
                <a:latin typeface="+mj-ea"/>
                <a:ea typeface="+mj-ea"/>
              </a:rPr>
              <a:t>１つを紹介します。</a:t>
            </a:r>
          </a:p>
        </p:txBody>
      </p:sp>
      <p:sp>
        <p:nvSpPr>
          <p:cNvPr id="7" name="四角形: 角を丸くする 6">
            <a:extLst>
              <a:ext uri="{FF2B5EF4-FFF2-40B4-BE49-F238E27FC236}">
                <a16:creationId xmlns:a16="http://schemas.microsoft.com/office/drawing/2014/main" id="{AE0D6766-6B73-7541-1E76-029BEBFF8529}"/>
              </a:ext>
            </a:extLst>
          </p:cNvPr>
          <p:cNvSpPr/>
          <p:nvPr/>
        </p:nvSpPr>
        <p:spPr>
          <a:xfrm>
            <a:off x="699263" y="1516318"/>
            <a:ext cx="4670114" cy="8876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en-US" altLang="ja-JP" sz="1600" dirty="0">
                <a:latin typeface="+mj-ea"/>
                <a:ea typeface="+mj-ea"/>
              </a:rPr>
              <a:t>1.</a:t>
            </a:r>
            <a:r>
              <a:rPr kumimoji="1" lang="ja-JP" altLang="en-US" sz="1600" dirty="0">
                <a:latin typeface="+mj-ea"/>
                <a:ea typeface="+mj-ea"/>
              </a:rPr>
              <a:t>特徴点抽出方式</a:t>
            </a:r>
            <a:r>
              <a:rPr lang="ja-JP" altLang="en-US" sz="1600" dirty="0">
                <a:latin typeface="+mj-ea"/>
                <a:ea typeface="+mj-ea"/>
              </a:rPr>
              <a:t>・・・指紋紋様の盛り上がった部分の端点や分岐点といった属性を特徴として捉える</a:t>
            </a:r>
          </a:p>
        </p:txBody>
      </p:sp>
      <p:sp>
        <p:nvSpPr>
          <p:cNvPr id="14" name="四角形: 角を丸くする 13">
            <a:extLst>
              <a:ext uri="{FF2B5EF4-FFF2-40B4-BE49-F238E27FC236}">
                <a16:creationId xmlns:a16="http://schemas.microsoft.com/office/drawing/2014/main" id="{B347A9DA-60B7-F441-CC6F-50B1E00F66CA}"/>
              </a:ext>
            </a:extLst>
          </p:cNvPr>
          <p:cNvSpPr/>
          <p:nvPr/>
        </p:nvSpPr>
        <p:spPr>
          <a:xfrm>
            <a:off x="6456040" y="1496506"/>
            <a:ext cx="4670114" cy="8876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kumimoji="1" lang="en-US" altLang="ja-JP" sz="1600" dirty="0">
                <a:latin typeface="+mj-ea"/>
                <a:ea typeface="+mj-ea"/>
              </a:rPr>
              <a:t>1.</a:t>
            </a:r>
            <a:r>
              <a:rPr kumimoji="1" lang="ja-JP" altLang="en-US" sz="1600" dirty="0">
                <a:latin typeface="+mj-ea"/>
                <a:ea typeface="+mj-ea"/>
              </a:rPr>
              <a:t>静電容量方式・・・電荷の変化の量で指紋の形を判別する方式</a:t>
            </a:r>
            <a:endParaRPr lang="ja-JP" altLang="en-US" sz="1600" dirty="0">
              <a:latin typeface="+mj-ea"/>
              <a:ea typeface="+mj-ea"/>
            </a:endParaRPr>
          </a:p>
        </p:txBody>
      </p:sp>
      <p:sp>
        <p:nvSpPr>
          <p:cNvPr id="20" name="テキスト ボックス 19">
            <a:extLst>
              <a:ext uri="{FF2B5EF4-FFF2-40B4-BE49-F238E27FC236}">
                <a16:creationId xmlns:a16="http://schemas.microsoft.com/office/drawing/2014/main" id="{DD6E2EEA-4B8B-9473-6500-CD480CEB1EB4}"/>
              </a:ext>
            </a:extLst>
          </p:cNvPr>
          <p:cNvSpPr txBox="1"/>
          <p:nvPr/>
        </p:nvSpPr>
        <p:spPr>
          <a:xfrm>
            <a:off x="1487489" y="5589240"/>
            <a:ext cx="7056784" cy="646331"/>
          </a:xfrm>
          <a:prstGeom prst="rect">
            <a:avLst/>
          </a:prstGeom>
          <a:noFill/>
        </p:spPr>
        <p:txBody>
          <a:bodyPr wrap="square" rtlCol="0">
            <a:spAutoFit/>
          </a:bodyPr>
          <a:lstStyle/>
          <a:p>
            <a:r>
              <a:rPr kumimoji="1" lang="ja-JP" altLang="en-US" dirty="0">
                <a:latin typeface="+mj-ea"/>
                <a:ea typeface="+mj-ea"/>
              </a:rPr>
              <a:t>例えば一部</a:t>
            </a:r>
            <a:r>
              <a:rPr lang="en-US" altLang="ja-JP" dirty="0" err="1">
                <a:latin typeface="+mj-ea"/>
                <a:ea typeface="+mj-ea"/>
              </a:rPr>
              <a:t>i</a:t>
            </a:r>
            <a:r>
              <a:rPr kumimoji="1" lang="en-US" altLang="ja-JP" dirty="0" err="1">
                <a:latin typeface="+mj-ea"/>
                <a:ea typeface="+mj-ea"/>
              </a:rPr>
              <a:t>phone</a:t>
            </a:r>
            <a:r>
              <a:rPr kumimoji="1" lang="ja-JP" altLang="en-US" dirty="0">
                <a:latin typeface="+mj-ea"/>
                <a:ea typeface="+mj-ea"/>
              </a:rPr>
              <a:t>に搭載されている指紋認証では・・・</a:t>
            </a:r>
            <a:endParaRPr kumimoji="1" lang="en-US" altLang="ja-JP" dirty="0">
              <a:latin typeface="+mj-ea"/>
              <a:ea typeface="+mj-ea"/>
            </a:endParaRPr>
          </a:p>
          <a:p>
            <a:r>
              <a:rPr lang="ja-JP" altLang="en-US" dirty="0">
                <a:solidFill>
                  <a:schemeClr val="accent1"/>
                </a:solidFill>
                <a:latin typeface="+mj-ea"/>
                <a:ea typeface="+mj-ea"/>
              </a:rPr>
              <a:t>特徴点抽出方式　</a:t>
            </a:r>
            <a:r>
              <a:rPr lang="en-US" altLang="ja-JP" dirty="0">
                <a:latin typeface="+mj-ea"/>
                <a:ea typeface="+mj-ea"/>
              </a:rPr>
              <a:t>×</a:t>
            </a:r>
            <a:r>
              <a:rPr lang="ja-JP" altLang="en-US" dirty="0">
                <a:latin typeface="+mj-ea"/>
                <a:ea typeface="+mj-ea"/>
              </a:rPr>
              <a:t>　　</a:t>
            </a:r>
            <a:r>
              <a:rPr lang="ja-JP" altLang="en-US" dirty="0">
                <a:solidFill>
                  <a:schemeClr val="accent3"/>
                </a:solidFill>
                <a:latin typeface="+mj-ea"/>
                <a:ea typeface="+mj-ea"/>
              </a:rPr>
              <a:t>静電容量方式</a:t>
            </a:r>
            <a:r>
              <a:rPr lang="ja-JP" altLang="en-US" dirty="0">
                <a:latin typeface="+mj-ea"/>
                <a:ea typeface="+mj-ea"/>
              </a:rPr>
              <a:t>が使われています。</a:t>
            </a:r>
            <a:endParaRPr kumimoji="1" lang="ja-JP" altLang="en-US" dirty="0">
              <a:latin typeface="+mj-ea"/>
              <a:ea typeface="+mj-ea"/>
            </a:endParaRPr>
          </a:p>
        </p:txBody>
      </p:sp>
      <p:pic>
        <p:nvPicPr>
          <p:cNvPr id="1026" name="Picture 2" descr="iPhone">
            <a:extLst>
              <a:ext uri="{FF2B5EF4-FFF2-40B4-BE49-F238E27FC236}">
                <a16:creationId xmlns:a16="http://schemas.microsoft.com/office/drawing/2014/main" id="{14A14B2A-4095-9C60-4ED8-91AC4E303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120" y="4541697"/>
            <a:ext cx="1800200" cy="180020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E2232115-C259-EAAC-74F6-DEA76F4B3BBB}"/>
              </a:ext>
            </a:extLst>
          </p:cNvPr>
          <p:cNvSpPr txBox="1"/>
          <p:nvPr/>
        </p:nvSpPr>
        <p:spPr>
          <a:xfrm>
            <a:off x="3431705" y="3145788"/>
            <a:ext cx="3456384" cy="1200329"/>
          </a:xfrm>
          <a:prstGeom prst="rect">
            <a:avLst/>
          </a:prstGeom>
          <a:noFill/>
        </p:spPr>
        <p:txBody>
          <a:bodyPr wrap="square" rtlCol="0">
            <a:spAutoFit/>
          </a:bodyPr>
          <a:lstStyle/>
          <a:p>
            <a:r>
              <a:rPr lang="ja-JP" altLang="en-US" dirty="0">
                <a:solidFill>
                  <a:schemeClr val="accent1">
                    <a:lumMod val="60000"/>
                    <a:lumOff val="40000"/>
                  </a:schemeClr>
                </a:solidFill>
                <a:latin typeface="+mj-ea"/>
                <a:ea typeface="+mj-ea"/>
              </a:rPr>
              <a:t>〇</a:t>
            </a:r>
            <a:r>
              <a:rPr lang="ja-JP" altLang="en-US" dirty="0">
                <a:latin typeface="+mj-ea"/>
                <a:ea typeface="+mj-ea"/>
              </a:rPr>
              <a:t>端点・・・指紋が途切れている点</a:t>
            </a:r>
            <a:endParaRPr lang="en-US" altLang="ja-JP" dirty="0">
              <a:latin typeface="+mj-ea"/>
              <a:ea typeface="+mj-ea"/>
            </a:endParaRPr>
          </a:p>
          <a:p>
            <a:r>
              <a:rPr kumimoji="1" lang="ja-JP" altLang="en-US" dirty="0">
                <a:solidFill>
                  <a:schemeClr val="accent3">
                    <a:lumMod val="75000"/>
                  </a:schemeClr>
                </a:solidFill>
                <a:latin typeface="+mj-ea"/>
                <a:ea typeface="+mj-ea"/>
              </a:rPr>
              <a:t>〇</a:t>
            </a:r>
            <a:r>
              <a:rPr kumimoji="1" lang="ja-JP" altLang="en-US" dirty="0">
                <a:latin typeface="+mj-ea"/>
                <a:ea typeface="+mj-ea"/>
              </a:rPr>
              <a:t>分岐点・・・指紋の線が分岐している点</a:t>
            </a:r>
          </a:p>
        </p:txBody>
      </p:sp>
    </p:spTree>
    <p:extLst>
      <p:ext uri="{BB962C8B-B14F-4D97-AF65-F5344CB8AC3E}">
        <p14:creationId xmlns:p14="http://schemas.microsoft.com/office/powerpoint/2010/main" val="1837553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F469C8-19D9-48A5-84C7-FE0459661DBF}"/>
              </a:ext>
            </a:extLst>
          </p:cNvPr>
          <p:cNvSpPr>
            <a:spLocks noGrp="1"/>
          </p:cNvSpPr>
          <p:nvPr>
            <p:ph type="title"/>
          </p:nvPr>
        </p:nvSpPr>
        <p:spPr>
          <a:xfrm>
            <a:off x="263352" y="0"/>
            <a:ext cx="10515600" cy="541774"/>
          </a:xfrm>
        </p:spPr>
        <p:txBody>
          <a:bodyPr/>
          <a:lstStyle/>
          <a:p>
            <a:r>
              <a:rPr kumimoji="1" lang="ja-JP" altLang="en-US" dirty="0"/>
              <a:t>顔認証における安全性とセキュリティ問題の調査</a:t>
            </a:r>
          </a:p>
        </p:txBody>
      </p:sp>
      <p:sp>
        <p:nvSpPr>
          <p:cNvPr id="3" name="コンテンツ プレースホルダー 2">
            <a:extLst>
              <a:ext uri="{FF2B5EF4-FFF2-40B4-BE49-F238E27FC236}">
                <a16:creationId xmlns:a16="http://schemas.microsoft.com/office/drawing/2014/main" id="{C0E04B1A-A246-55EF-805E-18E3F22EFD7C}"/>
              </a:ext>
            </a:extLst>
          </p:cNvPr>
          <p:cNvSpPr txBox="1">
            <a:spLocks/>
          </p:cNvSpPr>
          <p:nvPr/>
        </p:nvSpPr>
        <p:spPr>
          <a:xfrm>
            <a:off x="579521" y="836712"/>
            <a:ext cx="11009934" cy="535129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900" dirty="0"/>
              <a:t>【</a:t>
            </a:r>
            <a:r>
              <a:rPr lang="ja-JP" altLang="en-US" sz="1900" dirty="0"/>
              <a:t>調査理由</a:t>
            </a:r>
            <a:r>
              <a:rPr lang="en-US" altLang="ja-JP" sz="1900" dirty="0"/>
              <a:t>】</a:t>
            </a:r>
            <a:r>
              <a:rPr lang="ja-JP" altLang="en-US" sz="1900" dirty="0"/>
              <a:t>　　　　　　　　　　　　　　　　　　　　　　　　　　　</a:t>
            </a:r>
            <a:r>
              <a:rPr lang="en-US" altLang="ja-JP" sz="1900" dirty="0"/>
              <a:t>【</a:t>
            </a:r>
            <a:r>
              <a:rPr lang="ja-JP" altLang="en-US" sz="1900" dirty="0"/>
              <a:t>顔認証の特徴</a:t>
            </a:r>
            <a:r>
              <a:rPr lang="en-US" altLang="ja-JP" sz="1900" dirty="0"/>
              <a:t>】</a:t>
            </a:r>
          </a:p>
          <a:p>
            <a:pPr marL="0" indent="0">
              <a:buFont typeface="Arial" panose="020B0604020202020204" pitchFamily="34" charset="0"/>
              <a:buNone/>
            </a:pPr>
            <a:r>
              <a:rPr lang="ja-JP" altLang="en-US" sz="1700" dirty="0"/>
              <a:t>　・新型コロナウイルスの影響で、非接触の生体認証は</a:t>
            </a:r>
            <a:r>
              <a:rPr lang="en-US" altLang="ja-JP" sz="1700" dirty="0"/>
              <a:t>	</a:t>
            </a:r>
            <a:r>
              <a:rPr lang="ja-JP" altLang="en-US" sz="1700" dirty="0"/>
              <a:t>　・</a:t>
            </a:r>
            <a:r>
              <a:rPr lang="ja-JP" altLang="en-US" sz="1700" u="sng" dirty="0">
                <a:uFill>
                  <a:solidFill>
                    <a:srgbClr val="FF0000"/>
                  </a:solidFill>
                </a:uFill>
              </a:rPr>
              <a:t>なりすましが困難である</a:t>
            </a:r>
            <a:endParaRPr lang="en-US" altLang="ja-JP" sz="1700" u="sng" dirty="0">
              <a:uFill>
                <a:solidFill>
                  <a:srgbClr val="FF0000"/>
                </a:solidFill>
              </a:uFill>
            </a:endParaRPr>
          </a:p>
          <a:p>
            <a:pPr marL="0" indent="0">
              <a:buFont typeface="Arial" panose="020B0604020202020204" pitchFamily="34" charset="0"/>
              <a:buNone/>
            </a:pPr>
            <a:r>
              <a:rPr lang="ja-JP" altLang="en-US" sz="1700" dirty="0"/>
              <a:t>　　ニーズが高まっている</a:t>
            </a:r>
            <a:r>
              <a:rPr lang="en-US" altLang="ja-JP" sz="1700" dirty="0"/>
              <a:t>				</a:t>
            </a:r>
            <a:r>
              <a:rPr lang="ja-JP" altLang="en-US" sz="1700" dirty="0"/>
              <a:t>　・</a:t>
            </a:r>
            <a:r>
              <a:rPr lang="ja-JP" altLang="en-US" sz="1700" u="sng" dirty="0">
                <a:uFill>
                  <a:solidFill>
                    <a:srgbClr val="FF0000"/>
                  </a:solidFill>
                </a:uFill>
              </a:rPr>
              <a:t>物理的な鍵やパスワードが不要になる</a:t>
            </a:r>
            <a:endParaRPr lang="en-US" altLang="ja-JP" sz="1700" u="sng" dirty="0">
              <a:uFill>
                <a:solidFill>
                  <a:srgbClr val="FF0000"/>
                </a:solidFill>
              </a:uFill>
            </a:endParaRPr>
          </a:p>
          <a:p>
            <a:pPr marL="0" indent="0">
              <a:buFont typeface="Arial" panose="020B0604020202020204" pitchFamily="34" charset="0"/>
              <a:buNone/>
            </a:pPr>
            <a:r>
              <a:rPr lang="ja-JP" altLang="en-US" sz="1700" dirty="0"/>
              <a:t>　・普及に伴い、顔認証技術が発展している</a:t>
            </a:r>
            <a:r>
              <a:rPr lang="en-US" altLang="ja-JP" sz="1700" dirty="0"/>
              <a:t>		</a:t>
            </a:r>
            <a:r>
              <a:rPr lang="ja-JP" altLang="en-US" sz="1700" dirty="0"/>
              <a:t>　・</a:t>
            </a:r>
            <a:r>
              <a:rPr lang="ja-JP" altLang="en-US" sz="1700" u="sng" dirty="0">
                <a:uFill>
                  <a:solidFill>
                    <a:srgbClr val="FF0000"/>
                  </a:solidFill>
                </a:uFill>
              </a:rPr>
              <a:t>非接触・非拘束で認証ができる</a:t>
            </a:r>
            <a:endParaRPr lang="en-US" altLang="ja-JP" sz="1700" u="sng" dirty="0">
              <a:uFill>
                <a:solidFill>
                  <a:srgbClr val="FF0000"/>
                </a:solidFill>
              </a:uFill>
            </a:endParaRPr>
          </a:p>
          <a:p>
            <a:pPr marL="0" indent="0">
              <a:buFont typeface="Arial" panose="020B0604020202020204" pitchFamily="34" charset="0"/>
              <a:buNone/>
            </a:pPr>
            <a:r>
              <a:rPr lang="ja-JP" altLang="en-US" sz="1700" dirty="0"/>
              <a:t>　・自身の</a:t>
            </a:r>
            <a:r>
              <a:rPr lang="en-US" altLang="ja-JP" sz="1700" dirty="0"/>
              <a:t>PC</a:t>
            </a:r>
            <a:r>
              <a:rPr lang="ja-JP" altLang="en-US" sz="1700" dirty="0"/>
              <a:t>にも搭載されており、興味を持った</a:t>
            </a:r>
            <a:r>
              <a:rPr lang="en-US" altLang="ja-JP" sz="1700" dirty="0"/>
              <a:t>		</a:t>
            </a:r>
            <a:r>
              <a:rPr lang="ja-JP" altLang="en-US" sz="1700" dirty="0"/>
              <a:t>　・</a:t>
            </a:r>
            <a:r>
              <a:rPr lang="ja-JP" altLang="en-US" sz="1700" u="sng" dirty="0">
                <a:uFill>
                  <a:solidFill>
                    <a:srgbClr val="FF0000"/>
                  </a:solidFill>
                </a:uFill>
              </a:rPr>
              <a:t>一般的な</a:t>
            </a:r>
            <a:r>
              <a:rPr lang="en-US" altLang="ja-JP" sz="1700" u="sng" dirty="0">
                <a:uFill>
                  <a:solidFill>
                    <a:srgbClr val="FF0000"/>
                  </a:solidFill>
                </a:uFill>
              </a:rPr>
              <a:t>Web</a:t>
            </a:r>
            <a:r>
              <a:rPr lang="ja-JP" altLang="en-US" sz="1700" u="sng" dirty="0">
                <a:uFill>
                  <a:solidFill>
                    <a:srgbClr val="FF0000"/>
                  </a:solidFill>
                </a:uFill>
              </a:rPr>
              <a:t>カメラで利用することができる</a:t>
            </a:r>
            <a:endParaRPr lang="en-US" altLang="ja-JP" sz="1700" u="sng" dirty="0">
              <a:uFill>
                <a:solidFill>
                  <a:srgbClr val="FF0000"/>
                </a:solidFill>
              </a:uFill>
            </a:endParaRPr>
          </a:p>
          <a:p>
            <a:pPr marL="0" indent="0">
              <a:buFont typeface="Arial" panose="020B0604020202020204" pitchFamily="34" charset="0"/>
              <a:buNone/>
            </a:pPr>
            <a:endParaRPr lang="en-US" altLang="ja-JP" sz="1600" dirty="0"/>
          </a:p>
          <a:p>
            <a:pPr marL="0" indent="0">
              <a:buFont typeface="Arial" panose="020B0604020202020204" pitchFamily="34" charset="0"/>
              <a:buNone/>
            </a:pPr>
            <a:r>
              <a:rPr lang="en-US" altLang="ja-JP" sz="1900" dirty="0"/>
              <a:t>【</a:t>
            </a:r>
            <a:r>
              <a:rPr lang="ja-JP" altLang="en-US" sz="1900" dirty="0"/>
              <a:t>顔認証の流れ</a:t>
            </a:r>
            <a:r>
              <a:rPr lang="en-US" altLang="ja-JP" sz="1900" dirty="0"/>
              <a:t>】					【Windows</a:t>
            </a:r>
            <a:r>
              <a:rPr lang="ja-JP" altLang="en-US" sz="1900" dirty="0"/>
              <a:t>の顔認証の精度</a:t>
            </a:r>
            <a:r>
              <a:rPr lang="en-US" altLang="ja-JP" sz="1900" dirty="0"/>
              <a:t>】</a:t>
            </a:r>
            <a:r>
              <a:rPr lang="en-US" altLang="ja-JP" sz="1600" dirty="0"/>
              <a:t>				</a:t>
            </a:r>
          </a:p>
          <a:p>
            <a:pPr marL="0" indent="0">
              <a:buFont typeface="Arial" panose="020B0604020202020204" pitchFamily="34" charset="0"/>
              <a:buNone/>
            </a:pPr>
            <a:r>
              <a:rPr lang="en-US" altLang="ja-JP" sz="1600" dirty="0"/>
              <a:t>												</a:t>
            </a:r>
          </a:p>
          <a:p>
            <a:pPr marL="0" indent="0">
              <a:buFont typeface="Arial" panose="020B0604020202020204" pitchFamily="34" charset="0"/>
              <a:buNone/>
            </a:pPr>
            <a:endParaRPr lang="en-US" altLang="ja-JP" sz="1600" dirty="0"/>
          </a:p>
          <a:p>
            <a:pPr marL="0" indent="0" algn="r">
              <a:buFont typeface="Arial" panose="020B0604020202020204" pitchFamily="34" charset="0"/>
              <a:buNone/>
            </a:pPr>
            <a:endParaRPr lang="en-US" altLang="ja-JP" sz="1600" dirty="0"/>
          </a:p>
          <a:p>
            <a:pPr marL="0" indent="0" algn="r">
              <a:buFont typeface="Arial" panose="020B0604020202020204" pitchFamily="34" charset="0"/>
              <a:buNone/>
            </a:pPr>
            <a:r>
              <a:rPr lang="en-US" altLang="ja-JP" sz="1600" dirty="0"/>
              <a:t>									</a:t>
            </a:r>
            <a:r>
              <a:rPr lang="en-US" altLang="ja-JP" sz="1400" dirty="0"/>
              <a:t>※Microsoft</a:t>
            </a:r>
            <a:r>
              <a:rPr lang="ja-JP" altLang="en-US" sz="1400" dirty="0"/>
              <a:t> </a:t>
            </a:r>
            <a:r>
              <a:rPr lang="en-US" altLang="ja-JP" sz="1400" dirty="0"/>
              <a:t>Docs</a:t>
            </a:r>
            <a:r>
              <a:rPr lang="ja-JP" altLang="en-US" sz="1400" dirty="0"/>
              <a:t>より</a:t>
            </a:r>
            <a:endParaRPr lang="en-US" altLang="ja-JP" sz="1400" dirty="0"/>
          </a:p>
          <a:p>
            <a:pPr marL="0" indent="0" algn="r">
              <a:buFont typeface="Arial" panose="020B0604020202020204" pitchFamily="34" charset="0"/>
              <a:buNone/>
            </a:pPr>
            <a:endParaRPr lang="en-US" altLang="ja-JP" sz="1400" dirty="0"/>
          </a:p>
          <a:p>
            <a:pPr marL="0" indent="0">
              <a:buFont typeface="Arial" panose="020B0604020202020204" pitchFamily="34" charset="0"/>
              <a:buNone/>
            </a:pPr>
            <a:r>
              <a:rPr lang="en-US" altLang="ja-JP" sz="1600" dirty="0"/>
              <a:t>						</a:t>
            </a:r>
            <a:r>
              <a:rPr lang="ja-JP" altLang="en-US" sz="1700" dirty="0">
                <a:solidFill>
                  <a:schemeClr val="accent6">
                    <a:lumMod val="75000"/>
                  </a:schemeClr>
                </a:solidFill>
              </a:rPr>
              <a:t>→暗闇、マスク、メガネなどの特殊な状況においても、</a:t>
            </a:r>
            <a:endParaRPr lang="en-US" altLang="ja-JP" sz="1700" dirty="0">
              <a:solidFill>
                <a:schemeClr val="accent6">
                  <a:lumMod val="75000"/>
                </a:schemeClr>
              </a:solidFill>
            </a:endParaRPr>
          </a:p>
          <a:p>
            <a:pPr marL="0" indent="0">
              <a:buFont typeface="Arial" panose="020B0604020202020204" pitchFamily="34" charset="0"/>
              <a:buNone/>
            </a:pPr>
            <a:r>
              <a:rPr lang="en-US" altLang="ja-JP" sz="1700" dirty="0">
                <a:solidFill>
                  <a:schemeClr val="accent6">
                    <a:lumMod val="75000"/>
                  </a:schemeClr>
                </a:solidFill>
              </a:rPr>
              <a:t>						</a:t>
            </a:r>
            <a:r>
              <a:rPr lang="ja-JP" altLang="en-US" sz="1700" dirty="0">
                <a:solidFill>
                  <a:schemeClr val="accent6">
                    <a:lumMod val="75000"/>
                  </a:schemeClr>
                </a:solidFill>
              </a:rPr>
              <a:t>　上記の精度で認証が行えるのか疑問が残った</a:t>
            </a:r>
            <a:endParaRPr lang="en-US" altLang="ja-JP" sz="1700" dirty="0">
              <a:solidFill>
                <a:schemeClr val="accent6">
                  <a:lumMod val="75000"/>
                </a:schemeClr>
              </a:solidFill>
            </a:endParaRPr>
          </a:p>
          <a:p>
            <a:pPr marL="0" indent="0">
              <a:buNone/>
            </a:pPr>
            <a:r>
              <a:rPr lang="en-US" altLang="ja-JP" sz="1200" dirty="0"/>
              <a:t>※</a:t>
            </a:r>
            <a:r>
              <a:rPr lang="en-US" altLang="ja-JP" sz="1200" u="sng" kern="100" dirty="0">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AI </a:t>
            </a:r>
            <a:r>
              <a:rPr lang="en-US" altLang="ja-JP" sz="1200" u="sng" kern="100" dirty="0" err="1">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顔認証システム</a:t>
            </a:r>
            <a:r>
              <a:rPr lang="en-US" altLang="ja-JP" sz="1200" u="sng" kern="100" dirty="0">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 SECURE </a:t>
            </a:r>
            <a:r>
              <a:rPr lang="en-US" altLang="ja-JP" sz="1200" u="sng" kern="100" dirty="0" err="1">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FR｜顔認証セキュリティはセキュア|SECURE</a:t>
            </a:r>
            <a:r>
              <a:rPr lang="en-US" altLang="ja-JP" sz="1200" u="sng" kern="100" dirty="0">
                <a:solidFill>
                  <a:srgbClr val="0000FF"/>
                </a:solidFill>
                <a:effectLst/>
                <a:latin typeface="游明朝" panose="02020400000000000000" pitchFamily="18" charset="-128"/>
                <a:ea typeface="游明朝" panose="02020400000000000000" pitchFamily="18" charset="-128"/>
                <a:cs typeface="Times New Roman" panose="02020603050405020304" pitchFamily="18" charset="0"/>
                <a:hlinkClick r:id="rId2"/>
              </a:rPr>
              <a:t> (secureinc.co.jp)</a:t>
            </a:r>
            <a:r>
              <a:rPr lang="ja-JP" altLang="en-US" sz="1200" dirty="0"/>
              <a:t>より</a:t>
            </a:r>
            <a:endParaRPr lang="en-US" altLang="ja-JP" sz="1400" dirty="0"/>
          </a:p>
        </p:txBody>
      </p:sp>
      <p:pic>
        <p:nvPicPr>
          <p:cNvPr id="4" name="図 3" descr="時計と文字の加工写真&#10;&#10;中程度の精度で自動的に生成された説明">
            <a:extLst>
              <a:ext uri="{FF2B5EF4-FFF2-40B4-BE49-F238E27FC236}">
                <a16:creationId xmlns:a16="http://schemas.microsoft.com/office/drawing/2014/main" id="{0A000E63-46D1-51D4-990E-474B36483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13" y="3212976"/>
            <a:ext cx="5299292" cy="2656613"/>
          </a:xfrm>
          <a:prstGeom prst="rect">
            <a:avLst/>
          </a:prstGeom>
          <a:ln>
            <a:solidFill>
              <a:schemeClr val="accent6">
                <a:lumMod val="75000"/>
              </a:schemeClr>
            </a:solidFill>
          </a:ln>
        </p:spPr>
      </p:pic>
      <p:graphicFrame>
        <p:nvGraphicFramePr>
          <p:cNvPr id="20" name="表 20">
            <a:extLst>
              <a:ext uri="{FF2B5EF4-FFF2-40B4-BE49-F238E27FC236}">
                <a16:creationId xmlns:a16="http://schemas.microsoft.com/office/drawing/2014/main" id="{9E7CDF21-D645-948A-1CF2-529AF831C13B}"/>
              </a:ext>
            </a:extLst>
          </p:cNvPr>
          <p:cNvGraphicFramePr>
            <a:graphicFrameLocks noGrp="1"/>
          </p:cNvGraphicFramePr>
          <p:nvPr/>
        </p:nvGraphicFramePr>
        <p:xfrm>
          <a:off x="6131610" y="3212976"/>
          <a:ext cx="5472609" cy="1368152"/>
        </p:xfrm>
        <a:graphic>
          <a:graphicData uri="http://schemas.openxmlformats.org/drawingml/2006/table">
            <a:tbl>
              <a:tblPr firstRow="1" bandRow="1">
                <a:tableStyleId>{5C22544A-7EE6-4342-B048-85BDC9FD1C3A}</a:tableStyleId>
              </a:tblPr>
              <a:tblGrid>
                <a:gridCol w="1824203">
                  <a:extLst>
                    <a:ext uri="{9D8B030D-6E8A-4147-A177-3AD203B41FA5}">
                      <a16:colId xmlns:a16="http://schemas.microsoft.com/office/drawing/2014/main" val="1024547917"/>
                    </a:ext>
                  </a:extLst>
                </a:gridCol>
                <a:gridCol w="1824203">
                  <a:extLst>
                    <a:ext uri="{9D8B030D-6E8A-4147-A177-3AD203B41FA5}">
                      <a16:colId xmlns:a16="http://schemas.microsoft.com/office/drawing/2014/main" val="3728929473"/>
                    </a:ext>
                  </a:extLst>
                </a:gridCol>
                <a:gridCol w="1824203">
                  <a:extLst>
                    <a:ext uri="{9D8B030D-6E8A-4147-A177-3AD203B41FA5}">
                      <a16:colId xmlns:a16="http://schemas.microsoft.com/office/drawing/2014/main" val="2780719835"/>
                    </a:ext>
                  </a:extLst>
                </a:gridCol>
              </a:tblGrid>
              <a:tr h="880956">
                <a:tc>
                  <a:txBody>
                    <a:bodyPr/>
                    <a:lstStyle/>
                    <a:p>
                      <a:r>
                        <a:rPr kumimoji="1" lang="ja-JP" altLang="en-US" sz="1400" dirty="0"/>
                        <a:t>他人受入率</a:t>
                      </a:r>
                      <a:endParaRPr kumimoji="1" lang="en-US" altLang="ja-JP" sz="1400" dirty="0"/>
                    </a:p>
                    <a:p>
                      <a:r>
                        <a:rPr kumimoji="1" lang="ja-JP" altLang="en-US" sz="1200" b="0" dirty="0"/>
                        <a:t>（他人の生体情報で認証が通ってしまう確率）</a:t>
                      </a:r>
                    </a:p>
                  </a:txBody>
                  <a:tcPr/>
                </a:tc>
                <a:tc>
                  <a:txBody>
                    <a:bodyPr/>
                    <a:lstStyle/>
                    <a:p>
                      <a:r>
                        <a:rPr kumimoji="1" lang="ja-JP" altLang="en-US" sz="1400" dirty="0"/>
                        <a:t>認証が正常に動作する確率</a:t>
                      </a:r>
                    </a:p>
                  </a:txBody>
                  <a:tcPr/>
                </a:tc>
                <a:tc>
                  <a:txBody>
                    <a:bodyPr/>
                    <a:lstStyle/>
                    <a:p>
                      <a:r>
                        <a:rPr kumimoji="1" lang="ja-JP" altLang="en-US" sz="1400" dirty="0"/>
                        <a:t>本人拒否率</a:t>
                      </a:r>
                      <a:endParaRPr kumimoji="1" lang="en-US" altLang="ja-JP" sz="1400" dirty="0"/>
                    </a:p>
                    <a:p>
                      <a:r>
                        <a:rPr kumimoji="1" lang="ja-JP" altLang="en-US" sz="1200" b="0" dirty="0"/>
                        <a:t>（本人の生体情報で認証が拒否されてしまう確率）</a:t>
                      </a:r>
                    </a:p>
                  </a:txBody>
                  <a:tcPr/>
                </a:tc>
                <a:extLst>
                  <a:ext uri="{0D108BD9-81ED-4DB2-BD59-A6C34878D82A}">
                    <a16:rowId xmlns:a16="http://schemas.microsoft.com/office/drawing/2014/main" val="3421798891"/>
                  </a:ext>
                </a:extLst>
              </a:tr>
              <a:tr h="487196">
                <a:tc>
                  <a:txBody>
                    <a:bodyPr/>
                    <a:lstStyle/>
                    <a:p>
                      <a:r>
                        <a:rPr kumimoji="1" lang="en-US" altLang="ja-JP" sz="1400" dirty="0"/>
                        <a:t>0.001%</a:t>
                      </a:r>
                      <a:r>
                        <a:rPr kumimoji="1" lang="ja-JP" altLang="en-US" sz="1400" dirty="0"/>
                        <a:t>未満</a:t>
                      </a:r>
                    </a:p>
                  </a:txBody>
                  <a:tcPr/>
                </a:tc>
                <a:tc>
                  <a:txBody>
                    <a:bodyPr/>
                    <a:lstStyle/>
                    <a:p>
                      <a:r>
                        <a:rPr kumimoji="1" lang="en-US" altLang="ja-JP" sz="1400" dirty="0"/>
                        <a:t>95%</a:t>
                      </a:r>
                      <a:r>
                        <a:rPr kumimoji="1" lang="ja-JP" altLang="en-US" sz="1400" dirty="0"/>
                        <a:t>以上</a:t>
                      </a:r>
                    </a:p>
                  </a:txBody>
                  <a:tcPr/>
                </a:tc>
                <a:tc>
                  <a:txBody>
                    <a:bodyPr/>
                    <a:lstStyle/>
                    <a:p>
                      <a:r>
                        <a:rPr kumimoji="1" lang="en-US" altLang="ja-JP" sz="1400" dirty="0"/>
                        <a:t>5%</a:t>
                      </a:r>
                      <a:r>
                        <a:rPr kumimoji="1" lang="ja-JP" altLang="en-US" sz="1400" dirty="0"/>
                        <a:t>未満</a:t>
                      </a:r>
                    </a:p>
                  </a:txBody>
                  <a:tcPr/>
                </a:tc>
                <a:extLst>
                  <a:ext uri="{0D108BD9-81ED-4DB2-BD59-A6C34878D82A}">
                    <a16:rowId xmlns:a16="http://schemas.microsoft.com/office/drawing/2014/main" val="2233087337"/>
                  </a:ext>
                </a:extLst>
              </a:tr>
            </a:tbl>
          </a:graphicData>
        </a:graphic>
      </p:graphicFrame>
    </p:spTree>
    <p:extLst>
      <p:ext uri="{BB962C8B-B14F-4D97-AF65-F5344CB8AC3E}">
        <p14:creationId xmlns:p14="http://schemas.microsoft.com/office/powerpoint/2010/main" val="299460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F469C8-19D9-48A5-84C7-FE0459661DBF}"/>
              </a:ext>
            </a:extLst>
          </p:cNvPr>
          <p:cNvSpPr>
            <a:spLocks noGrp="1"/>
          </p:cNvSpPr>
          <p:nvPr>
            <p:ph type="title"/>
          </p:nvPr>
        </p:nvSpPr>
        <p:spPr/>
        <p:txBody>
          <a:bodyPr/>
          <a:lstStyle/>
          <a:p>
            <a:r>
              <a:rPr lang="en-US" altLang="ja-JP" dirty="0"/>
              <a:t>Web</a:t>
            </a:r>
            <a:r>
              <a:rPr lang="ja-JP" altLang="en-US" dirty="0"/>
              <a:t> </a:t>
            </a:r>
            <a:r>
              <a:rPr lang="en-US" altLang="ja-JP" dirty="0"/>
              <a:t>Application</a:t>
            </a:r>
            <a:r>
              <a:rPr lang="ja-JP" altLang="en-US" dirty="0"/>
              <a:t> </a:t>
            </a:r>
            <a:r>
              <a:rPr lang="en-US" altLang="ja-JP" dirty="0"/>
              <a:t>Firewall(WAF)</a:t>
            </a:r>
            <a:r>
              <a:rPr lang="ja-JP" altLang="en-US" dirty="0"/>
              <a:t>の検知手法</a:t>
            </a:r>
            <a:r>
              <a:rPr kumimoji="1" lang="ja-JP" altLang="en-US" sz="2400" dirty="0"/>
              <a:t>に関する調査</a:t>
            </a:r>
            <a:endParaRPr kumimoji="1" lang="ja-JP" altLang="en-US" dirty="0"/>
          </a:p>
        </p:txBody>
      </p:sp>
      <p:sp>
        <p:nvSpPr>
          <p:cNvPr id="3" name="コンテンツ プレースホルダー 2">
            <a:extLst>
              <a:ext uri="{FF2B5EF4-FFF2-40B4-BE49-F238E27FC236}">
                <a16:creationId xmlns:a16="http://schemas.microsoft.com/office/drawing/2014/main" id="{DAC66E9A-7EC3-4BD8-9196-3E175C6DA6CF}"/>
              </a:ext>
            </a:extLst>
          </p:cNvPr>
          <p:cNvSpPr txBox="1">
            <a:spLocks/>
          </p:cNvSpPr>
          <p:nvPr/>
        </p:nvSpPr>
        <p:spPr>
          <a:xfrm>
            <a:off x="335360" y="541774"/>
            <a:ext cx="11665296" cy="58395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200" b="1" u="sng" dirty="0"/>
              <a:t>WAF</a:t>
            </a:r>
            <a:r>
              <a:rPr lang="ja-JP" altLang="en-US" sz="2200" b="1" u="sng" dirty="0"/>
              <a:t>の役割</a:t>
            </a:r>
            <a:endParaRPr lang="en-US" altLang="ja-JP" sz="2200" u="sng" dirty="0"/>
          </a:p>
          <a:p>
            <a:pPr marL="0" indent="0">
              <a:buFont typeface="Arial" panose="020B0604020202020204" pitchFamily="34" charset="0"/>
              <a:buNone/>
            </a:pPr>
            <a:r>
              <a:rPr lang="ja-JP" altLang="en-US" sz="2000" dirty="0"/>
              <a:t>・</a:t>
            </a:r>
            <a:r>
              <a:rPr lang="en-US" altLang="ja-JP" sz="2000" dirty="0"/>
              <a:t>Web </a:t>
            </a:r>
            <a:r>
              <a:rPr lang="ja-JP" altLang="en-US" sz="2000" dirty="0"/>
              <a:t>サイト上のアプリケーションに特化した</a:t>
            </a:r>
            <a:br>
              <a:rPr lang="en-US" altLang="ja-JP" sz="2000" dirty="0"/>
            </a:br>
            <a:r>
              <a:rPr lang="ja-JP" altLang="en-US" sz="2000" dirty="0"/>
              <a:t>ファイアウォール</a:t>
            </a:r>
            <a:endParaRPr lang="en-US" altLang="ja-JP" sz="2000" dirty="0"/>
          </a:p>
          <a:p>
            <a:pPr marL="0" indent="0">
              <a:buFont typeface="Arial" panose="020B0604020202020204" pitchFamily="34" charset="0"/>
              <a:buNone/>
            </a:pPr>
            <a:r>
              <a:rPr lang="ja-JP" altLang="en-US" sz="2000" dirty="0"/>
              <a:t>・通常</a:t>
            </a:r>
            <a:r>
              <a:rPr lang="en-US" altLang="ja-JP" sz="2000" dirty="0"/>
              <a:t>Web</a:t>
            </a:r>
            <a:r>
              <a:rPr lang="ja-JP" altLang="en-US" sz="2000" dirty="0"/>
              <a:t>サーバの前面に配置され、ユーザーからの</a:t>
            </a:r>
            <a:br>
              <a:rPr lang="en-US" altLang="ja-JP" sz="2000" dirty="0"/>
            </a:br>
            <a:r>
              <a:rPr lang="ja-JP" altLang="en-US" sz="2000" dirty="0"/>
              <a:t>入力やリクエストに対して、</a:t>
            </a:r>
            <a:r>
              <a:rPr lang="ja-JP" altLang="en-US" sz="2000" dirty="0">
                <a:solidFill>
                  <a:srgbClr val="FF0000"/>
                </a:solidFill>
              </a:rPr>
              <a:t>データの中身を</a:t>
            </a:r>
            <a:br>
              <a:rPr lang="en-US" altLang="ja-JP" sz="2000" dirty="0">
                <a:solidFill>
                  <a:srgbClr val="FF0000"/>
                </a:solidFill>
              </a:rPr>
            </a:br>
            <a:r>
              <a:rPr lang="ja-JP" altLang="en-US" sz="2000" dirty="0">
                <a:solidFill>
                  <a:srgbClr val="FF0000"/>
                </a:solidFill>
              </a:rPr>
              <a:t>アプリケーションレベルで解析</a:t>
            </a:r>
            <a:r>
              <a:rPr lang="ja-JP" altLang="en-US" sz="2000" dirty="0"/>
              <a:t>して無害化する</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200" b="1" u="sng" dirty="0"/>
              <a:t>検知手法</a:t>
            </a:r>
            <a:endParaRPr lang="en-US" altLang="ja-JP" sz="2200" b="1" u="sng" dirty="0"/>
          </a:p>
          <a:p>
            <a:pPr marL="0" indent="0">
              <a:buNone/>
            </a:pPr>
            <a:r>
              <a:rPr lang="ja-JP" altLang="en-US" sz="2000" dirty="0"/>
              <a:t>一般的には</a:t>
            </a:r>
            <a:r>
              <a:rPr lang="ja-JP" altLang="en-US" sz="2000" dirty="0">
                <a:solidFill>
                  <a:srgbClr val="FF0000"/>
                </a:solidFill>
              </a:rPr>
              <a:t>シグネチャ</a:t>
            </a:r>
            <a:r>
              <a:rPr lang="ja-JP" altLang="en-US" sz="2000" dirty="0"/>
              <a:t>による検知が主流である。実行プロセスは、攻撃で良く利用される固有のアクセスパターン（シグネチャ）をあらかじめ登録しておき、</a:t>
            </a:r>
            <a:r>
              <a:rPr lang="en-US" altLang="ja-JP" sz="2000" dirty="0"/>
              <a:t>Web </a:t>
            </a:r>
            <a:r>
              <a:rPr lang="ja-JP" altLang="en-US" sz="2000" dirty="0"/>
              <a:t>サーバに送られる通信（リクエス ト）の内容にマッチすれば攻撃と判定する流れとなっている</a:t>
            </a:r>
            <a:r>
              <a:rPr lang="ja-JP" altLang="en-US" sz="1400" dirty="0"/>
              <a:t>。 </a:t>
            </a:r>
            <a:endParaRPr lang="ja-JP" altLang="en-US" sz="2000" dirty="0"/>
          </a:p>
        </p:txBody>
      </p:sp>
      <p:pic>
        <p:nvPicPr>
          <p:cNvPr id="27" name="図 26" descr="ダイアグラム&#10;&#10;自動的に生成された説明">
            <a:extLst>
              <a:ext uri="{FF2B5EF4-FFF2-40B4-BE49-F238E27FC236}">
                <a16:creationId xmlns:a16="http://schemas.microsoft.com/office/drawing/2014/main" id="{93B5B8D2-B9D2-E19E-2323-B7686C0AC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8088" y="541774"/>
            <a:ext cx="5234610" cy="2527186"/>
          </a:xfrm>
          <a:prstGeom prst="rect">
            <a:avLst/>
          </a:prstGeom>
        </p:spPr>
      </p:pic>
      <p:sp>
        <p:nvSpPr>
          <p:cNvPr id="28" name="吹き出し: 円形 27">
            <a:extLst>
              <a:ext uri="{FF2B5EF4-FFF2-40B4-BE49-F238E27FC236}">
                <a16:creationId xmlns:a16="http://schemas.microsoft.com/office/drawing/2014/main" id="{95E6FFC0-E1CE-18A5-FFCB-2894F5671900}"/>
              </a:ext>
            </a:extLst>
          </p:cNvPr>
          <p:cNvSpPr/>
          <p:nvPr/>
        </p:nvSpPr>
        <p:spPr>
          <a:xfrm>
            <a:off x="1703512" y="2924944"/>
            <a:ext cx="5544616" cy="648071"/>
          </a:xfrm>
          <a:prstGeom prst="wedgeEllipseCallout">
            <a:avLst>
              <a:gd name="adj1" fmla="val -21468"/>
              <a:gd name="adj2" fmla="val -9365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ここが、ファイアウォールと違う！</a:t>
            </a:r>
          </a:p>
        </p:txBody>
      </p:sp>
      <p:pic>
        <p:nvPicPr>
          <p:cNvPr id="30" name="図 29" descr="座る, モニター, テーブル, 男 が含まれている画像&#10;&#10;自動的に生成された説明">
            <a:extLst>
              <a:ext uri="{FF2B5EF4-FFF2-40B4-BE49-F238E27FC236}">
                <a16:creationId xmlns:a16="http://schemas.microsoft.com/office/drawing/2014/main" id="{F982A9CF-E57A-E955-C498-1306C5F4C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9694" y="4437112"/>
            <a:ext cx="1714500" cy="1663090"/>
          </a:xfrm>
          <a:prstGeom prst="rect">
            <a:avLst/>
          </a:prstGeom>
        </p:spPr>
      </p:pic>
      <p:sp>
        <p:nvSpPr>
          <p:cNvPr id="31" name="テキスト ボックス 30">
            <a:extLst>
              <a:ext uri="{FF2B5EF4-FFF2-40B4-BE49-F238E27FC236}">
                <a16:creationId xmlns:a16="http://schemas.microsoft.com/office/drawing/2014/main" id="{DD31EA92-C553-003E-6922-96ACAF0091AB}"/>
              </a:ext>
            </a:extLst>
          </p:cNvPr>
          <p:cNvSpPr txBox="1"/>
          <p:nvPr/>
        </p:nvSpPr>
        <p:spPr>
          <a:xfrm>
            <a:off x="10056189" y="6079043"/>
            <a:ext cx="1301510" cy="369332"/>
          </a:xfrm>
          <a:prstGeom prst="rect">
            <a:avLst/>
          </a:prstGeom>
          <a:noFill/>
        </p:spPr>
        <p:txBody>
          <a:bodyPr wrap="none" rtlCol="0">
            <a:spAutoFit/>
          </a:bodyPr>
          <a:lstStyle/>
          <a:p>
            <a:r>
              <a:rPr kumimoji="1" lang="en-US" altLang="ja-JP" dirty="0"/>
              <a:t>Web</a:t>
            </a:r>
            <a:r>
              <a:rPr kumimoji="1" lang="ja-JP" altLang="en-US" dirty="0"/>
              <a:t>サーバ</a:t>
            </a:r>
          </a:p>
        </p:txBody>
      </p:sp>
      <p:pic>
        <p:nvPicPr>
          <p:cNvPr id="33" name="図 32" descr="おもちゃ が含まれている画像&#10;&#10;自動的に生成された説明">
            <a:extLst>
              <a:ext uri="{FF2B5EF4-FFF2-40B4-BE49-F238E27FC236}">
                <a16:creationId xmlns:a16="http://schemas.microsoft.com/office/drawing/2014/main" id="{AB750ADD-45A4-B4BD-BBCE-79C5DE0A1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464" y="4804802"/>
            <a:ext cx="1285875" cy="1295400"/>
          </a:xfrm>
          <a:prstGeom prst="rect">
            <a:avLst/>
          </a:prstGeom>
        </p:spPr>
      </p:pic>
      <p:pic>
        <p:nvPicPr>
          <p:cNvPr id="35" name="図 34" descr="探す, テーブル, 座る, 茶色 が含まれている画像&#10;&#10;自動的に生成された説明">
            <a:extLst>
              <a:ext uri="{FF2B5EF4-FFF2-40B4-BE49-F238E27FC236}">
                <a16:creationId xmlns:a16="http://schemas.microsoft.com/office/drawing/2014/main" id="{33CE3753-4274-A578-1776-874C6D28C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9991" y="4415952"/>
            <a:ext cx="1803241" cy="1663091"/>
          </a:xfrm>
          <a:prstGeom prst="rect">
            <a:avLst/>
          </a:prstGeom>
        </p:spPr>
      </p:pic>
      <p:sp>
        <p:nvSpPr>
          <p:cNvPr id="36" name="正方形/長方形 35">
            <a:extLst>
              <a:ext uri="{FF2B5EF4-FFF2-40B4-BE49-F238E27FC236}">
                <a16:creationId xmlns:a16="http://schemas.microsoft.com/office/drawing/2014/main" id="{E11CEA9C-CBF7-B515-C004-D509DF2299A3}"/>
              </a:ext>
            </a:extLst>
          </p:cNvPr>
          <p:cNvSpPr/>
          <p:nvPr/>
        </p:nvSpPr>
        <p:spPr>
          <a:xfrm>
            <a:off x="8054411" y="5036357"/>
            <a:ext cx="914400" cy="46459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WAF</a:t>
            </a:r>
            <a:endParaRPr kumimoji="1" lang="ja-JP" altLang="en-US" dirty="0"/>
          </a:p>
        </p:txBody>
      </p:sp>
      <p:cxnSp>
        <p:nvCxnSpPr>
          <p:cNvPr id="10" name="直線矢印コネクタ 9">
            <a:extLst>
              <a:ext uri="{FF2B5EF4-FFF2-40B4-BE49-F238E27FC236}">
                <a16:creationId xmlns:a16="http://schemas.microsoft.com/office/drawing/2014/main" id="{91B563A0-0A6B-66CF-FD3E-4EB88E9252BD}"/>
              </a:ext>
            </a:extLst>
          </p:cNvPr>
          <p:cNvCxnSpPr>
            <a:cxnSpLocks/>
          </p:cNvCxnSpPr>
          <p:nvPr/>
        </p:nvCxnSpPr>
        <p:spPr>
          <a:xfrm>
            <a:off x="2855640" y="5229200"/>
            <a:ext cx="4248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乗算記号 21">
            <a:extLst>
              <a:ext uri="{FF2B5EF4-FFF2-40B4-BE49-F238E27FC236}">
                <a16:creationId xmlns:a16="http://schemas.microsoft.com/office/drawing/2014/main" id="{82117C10-357C-8453-125D-46B30993457D}"/>
              </a:ext>
            </a:extLst>
          </p:cNvPr>
          <p:cNvSpPr/>
          <p:nvPr/>
        </p:nvSpPr>
        <p:spPr>
          <a:xfrm>
            <a:off x="6908686" y="4740967"/>
            <a:ext cx="914400" cy="9144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D9DACED-AF97-115C-3D16-978708008360}"/>
              </a:ext>
            </a:extLst>
          </p:cNvPr>
          <p:cNvSpPr txBox="1"/>
          <p:nvPr/>
        </p:nvSpPr>
        <p:spPr>
          <a:xfrm>
            <a:off x="1563073" y="6046051"/>
            <a:ext cx="877163" cy="369332"/>
          </a:xfrm>
          <a:prstGeom prst="rect">
            <a:avLst/>
          </a:prstGeom>
          <a:noFill/>
        </p:spPr>
        <p:txBody>
          <a:bodyPr wrap="none" rtlCol="0">
            <a:spAutoFit/>
          </a:bodyPr>
          <a:lstStyle/>
          <a:p>
            <a:r>
              <a:rPr kumimoji="1" lang="ja-JP" altLang="en-US" dirty="0"/>
              <a:t>攻撃</a:t>
            </a:r>
            <a:r>
              <a:rPr lang="ja-JP" altLang="en-US" dirty="0"/>
              <a:t>者</a:t>
            </a:r>
            <a:endParaRPr kumimoji="1" lang="ja-JP" altLang="en-US" dirty="0"/>
          </a:p>
        </p:txBody>
      </p:sp>
    </p:spTree>
    <p:extLst>
      <p:ext uri="{BB962C8B-B14F-4D97-AF65-F5344CB8AC3E}">
        <p14:creationId xmlns:p14="http://schemas.microsoft.com/office/powerpoint/2010/main" val="2579245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0" y="-1"/>
            <a:ext cx="9144000" cy="6284891"/>
          </a:xfrm>
        </p:spPr>
        <p:txBody>
          <a:bodyPr>
            <a:noAutofit/>
          </a:bodyPr>
          <a:lstStyle/>
          <a:p>
            <a:r>
              <a:rPr lang="ja-JP" altLang="en-US" sz="9600" dirty="0"/>
              <a:t>卒業研究紹介</a:t>
            </a:r>
          </a:p>
        </p:txBody>
      </p:sp>
    </p:spTree>
    <p:extLst>
      <p:ext uri="{BB962C8B-B14F-4D97-AF65-F5344CB8AC3E}">
        <p14:creationId xmlns:p14="http://schemas.microsoft.com/office/powerpoint/2010/main" val="24396483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デザインの設定">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B02FE5E5-8369-4479-B4BC-0845BF19E345}" vid="{12FDEA4C-DBDB-4ADA-BB6A-9C14737FBE2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関研究室プレゼンテンプレート四訂版 (1)</Template>
  <TotalTime>7650</TotalTime>
  <Words>3453</Words>
  <Application>Microsoft Macintosh PowerPoint</Application>
  <PresentationFormat>ワイド画面</PresentationFormat>
  <Paragraphs>366</Paragraphs>
  <Slides>29</Slides>
  <Notes>22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29</vt:i4>
      </vt:variant>
    </vt:vector>
  </HeadingPairs>
  <TitlesOfParts>
    <vt:vector size="39" baseType="lpstr">
      <vt:lpstr>HG丸ｺﾞｼｯｸM-PRO</vt:lpstr>
      <vt:lpstr>ＭＳ Ｐゴシック</vt:lpstr>
      <vt:lpstr>ＭＳ ゴシック</vt:lpstr>
      <vt:lpstr>游ゴシック Medium</vt:lpstr>
      <vt:lpstr>游明朝</vt:lpstr>
      <vt:lpstr>Arial</vt:lpstr>
      <vt:lpstr>Calibri</vt:lpstr>
      <vt:lpstr>Times New Roman</vt:lpstr>
      <vt:lpstr>Verdana</vt:lpstr>
      <vt:lpstr>デザインの設定</vt:lpstr>
      <vt:lpstr>PowerPoint プレゼンテーション</vt:lpstr>
      <vt:lpstr>目次</vt:lpstr>
      <vt:lpstr>求める人物像</vt:lpstr>
      <vt:lpstr>事例研究紹介</vt:lpstr>
      <vt:lpstr>ヒトに易しく、機械による解析が難しいCAPTCHAの調査</vt:lpstr>
      <vt:lpstr>指紋認証の仕組みと事例調査</vt:lpstr>
      <vt:lpstr>顔認証における安全性とセキュリティ問題の調査</vt:lpstr>
      <vt:lpstr>Web Application Firewall(WAF)の検知手法に関する調査</vt:lpstr>
      <vt:lpstr>卒業研究紹介</vt:lpstr>
      <vt:lpstr>PowerPoint プレゼンテーション</vt:lpstr>
      <vt:lpstr>研究背景</vt:lpstr>
      <vt:lpstr>ファイルレスマルウェアの特徴</vt:lpstr>
      <vt:lpstr>ファイルレスマルウェアの仕組み</vt:lpstr>
      <vt:lpstr>研究目的</vt:lpstr>
      <vt:lpstr>提案する電子投票システム</vt:lpstr>
      <vt:lpstr>投票システムに取り入れた特徴</vt:lpstr>
      <vt:lpstr>検証項目</vt:lpstr>
      <vt:lpstr>検証環境</vt:lpstr>
      <vt:lpstr>投票内容の改変不能性 検証内容</vt:lpstr>
      <vt:lpstr>投票内容の改変不能性 結果と考察</vt:lpstr>
      <vt:lpstr>個人の投票内容と方法の秘匿性 検証内容</vt:lpstr>
      <vt:lpstr>個人の投票内容と方法の秘匿性 結果と考察</vt:lpstr>
      <vt:lpstr>まとめ</vt:lpstr>
      <vt:lpstr>年間スケジュール</vt:lpstr>
      <vt:lpstr>年間スケジュール</vt:lpstr>
      <vt:lpstr>年間スケジュール</vt:lpstr>
      <vt:lpstr>担務紹介</vt:lpstr>
      <vt:lpstr>各担務</vt:lpstr>
      <vt:lpstr>最後に</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研究室紹介2023</dc:title>
  <dc:subject/>
  <dc:creator>篠崎</dc:creator>
  <cp:keywords/>
  <dc:description/>
  <cp:lastModifiedBy>g2283113</cp:lastModifiedBy>
  <cp:revision>756</cp:revision>
  <cp:lastPrinted>2015-05-12T23:16:11Z</cp:lastPrinted>
  <dcterms:created xsi:type="dcterms:W3CDTF">2015-04-15T04:45:28Z</dcterms:created>
  <dcterms:modified xsi:type="dcterms:W3CDTF">2023-10-12T08:42:48Z</dcterms:modified>
  <cp:category/>
</cp:coreProperties>
</file>